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6"/>
  </p:notesMasterIdLst>
  <p:sldIdLst>
    <p:sldId id="257" r:id="rId2"/>
    <p:sldId id="295" r:id="rId3"/>
    <p:sldId id="296" r:id="rId4"/>
    <p:sldId id="263" r:id="rId5"/>
    <p:sldId id="297" r:id="rId6"/>
    <p:sldId id="298" r:id="rId7"/>
    <p:sldId id="299" r:id="rId8"/>
    <p:sldId id="313" r:id="rId9"/>
    <p:sldId id="314" r:id="rId10"/>
    <p:sldId id="258" r:id="rId11"/>
    <p:sldId id="311" r:id="rId12"/>
    <p:sldId id="300" r:id="rId13"/>
    <p:sldId id="312" r:id="rId14"/>
    <p:sldId id="302" r:id="rId15"/>
    <p:sldId id="303" r:id="rId16"/>
    <p:sldId id="304" r:id="rId17"/>
    <p:sldId id="305" r:id="rId18"/>
    <p:sldId id="306" r:id="rId19"/>
    <p:sldId id="308" r:id="rId20"/>
    <p:sldId id="309" r:id="rId21"/>
    <p:sldId id="310" r:id="rId22"/>
    <p:sldId id="283" r:id="rId23"/>
    <p:sldId id="293" r:id="rId24"/>
    <p:sldId id="291" r:id="rId25"/>
  </p:sldIdLst>
  <p:sldSz cx="12192000" cy="6858000"/>
  <p:notesSz cx="6864350" cy="99980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lberto" initials="G" lastIdx="5" clrIdx="0">
    <p:extLst>
      <p:ext uri="{19B8F6BF-5375-455C-9EA6-DF929625EA0E}">
        <p15:presenceInfo xmlns:p15="http://schemas.microsoft.com/office/powerpoint/2012/main" xmlns="" userId="S-1-5-21-2573317067-482638206-1214505177-11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9" autoAdjust="0"/>
    <p:restoredTop sz="94660"/>
  </p:normalViewPr>
  <p:slideViewPr>
    <p:cSldViewPr snapToGrid="0">
      <p:cViewPr>
        <p:scale>
          <a:sx n="81" d="100"/>
          <a:sy n="81" d="100"/>
        </p:scale>
        <p:origin x="-24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4552" cy="501640"/>
          </a:xfrm>
          <a:prstGeom prst="rect">
            <a:avLst/>
          </a:prstGeom>
        </p:spPr>
        <p:txBody>
          <a:bodyPr vert="horz" lIns="96336" tIns="48168" rIns="96336" bIns="48168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8210" y="1"/>
            <a:ext cx="2974552" cy="501640"/>
          </a:xfrm>
          <a:prstGeom prst="rect">
            <a:avLst/>
          </a:prstGeom>
        </p:spPr>
        <p:txBody>
          <a:bodyPr vert="horz" lIns="96336" tIns="48168" rIns="96336" bIns="48168" rtlCol="0"/>
          <a:lstStyle>
            <a:lvl1pPr algn="r">
              <a:defRPr sz="1300"/>
            </a:lvl1pPr>
          </a:lstStyle>
          <a:p>
            <a:fld id="{BF02D659-7D3E-4760-820F-A69963121F4A}" type="datetimeFigureOut">
              <a:rPr lang="pt-BR" smtClean="0"/>
              <a:t>26/09/2023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4400" cy="3373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36" tIns="48168" rIns="96336" bIns="48168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6436" y="4811574"/>
            <a:ext cx="5491480" cy="3936742"/>
          </a:xfrm>
          <a:prstGeom prst="rect">
            <a:avLst/>
          </a:prstGeom>
        </p:spPr>
        <p:txBody>
          <a:bodyPr vert="horz" lIns="96336" tIns="48168" rIns="96336" bIns="48168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496437"/>
            <a:ext cx="2974552" cy="501639"/>
          </a:xfrm>
          <a:prstGeom prst="rect">
            <a:avLst/>
          </a:prstGeom>
        </p:spPr>
        <p:txBody>
          <a:bodyPr vert="horz" lIns="96336" tIns="48168" rIns="96336" bIns="48168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8210" y="9496437"/>
            <a:ext cx="2974552" cy="501639"/>
          </a:xfrm>
          <a:prstGeom prst="rect">
            <a:avLst/>
          </a:prstGeom>
        </p:spPr>
        <p:txBody>
          <a:bodyPr vert="horz" lIns="96336" tIns="48168" rIns="96336" bIns="48168" rtlCol="0" anchor="b"/>
          <a:lstStyle>
            <a:lvl1pPr algn="r">
              <a:defRPr sz="1300"/>
            </a:lvl1pPr>
          </a:lstStyle>
          <a:p>
            <a:fld id="{F4802033-1B94-45DD-93DA-8BB9518149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397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DA7BC11-9003-E689-6E8B-1AC2708AD1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D1C2BCFA-194E-3257-13BE-353EF67926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21CA9140-6713-E0BB-44B0-B1F550E2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F3FCC-237A-4B15-A0E3-7B4B616B0155}" type="datetimeFigureOut">
              <a:rPr lang="pt-BR" smtClean="0"/>
              <a:t>26/09/2023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8A45DFD0-EC4D-CC82-3145-F6A438197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4BDAC97F-0EDC-64F1-C831-8FBC78E3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5E03-4AFE-4E21-9A87-17B8B4FEF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5993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49A06EA-AE7E-4A6D-C8E8-A644743F5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D8604BDC-53EB-27F5-2ECD-6CF5729B77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92DB5C59-1A6D-1B64-C3A0-3ADBCDC8B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F3FCC-237A-4B15-A0E3-7B4B616B0155}" type="datetimeFigureOut">
              <a:rPr lang="pt-BR" smtClean="0"/>
              <a:t>26/09/2023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4FA0CE23-96A0-BDE0-5972-D26879B5D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8BBC9884-EA26-01CC-D19F-C186D64B4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5E03-4AFE-4E21-9A87-17B8B4FEF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244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DB7E6DB0-661A-B58C-562E-C8AA9C7520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ECCA1903-5B50-499F-A692-8EF0B0D113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18DEBD0A-90CA-B24A-0764-19150413E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F3FCC-237A-4B15-A0E3-7B4B616B0155}" type="datetimeFigureOut">
              <a:rPr lang="pt-BR" smtClean="0"/>
              <a:t>26/09/2023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141A4F5D-AAE7-1B7A-362C-E1B304953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8C4A842E-FD71-7D21-FBAD-C7F4643BB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5E03-4AFE-4E21-9A87-17B8B4FEF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890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3119B2C-6819-1058-4277-B5069110B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13167EFA-E932-1ED9-F171-6110B2F46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D421B158-F873-524F-B196-AFB59734C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F3FCC-237A-4B15-A0E3-7B4B616B0155}" type="datetimeFigureOut">
              <a:rPr lang="pt-BR" smtClean="0"/>
              <a:t>26/09/2023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2CE044B5-4B62-FB40-ECAD-CC3032B57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2C7D5977-59F5-9FB4-6E19-05984C9D4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5E03-4AFE-4E21-9A87-17B8B4FEF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6381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7BA8DBA-92CF-3B4C-800C-A8EBFA4C6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7CA04211-5DA4-F123-0D66-894310073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54D66B81-7107-E8A3-393D-AE33F6091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F3FCC-237A-4B15-A0E3-7B4B616B0155}" type="datetimeFigureOut">
              <a:rPr lang="pt-BR" smtClean="0"/>
              <a:t>26/09/2023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D0E0C538-3DFA-A8A2-A1B9-8CB3A6152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FB44A8BF-B81B-1511-7693-064E7CDC1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5E03-4AFE-4E21-9A87-17B8B4FEF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1776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F213A08-E08D-FCC1-9AA0-7C33E8338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1B3D04C5-051E-FF07-4D8E-A27025F440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8F911422-969A-A848-4A86-2A7E743BFB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DC140773-AAAB-8771-3B03-4FC797CC4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F3FCC-237A-4B15-A0E3-7B4B616B0155}" type="datetimeFigureOut">
              <a:rPr lang="pt-BR" smtClean="0"/>
              <a:t>26/09/2023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D43511CE-ABBA-12E2-63EA-7F6DF68AF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BA145A95-0E21-038F-0FA4-CE79D0A40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5E03-4AFE-4E21-9A87-17B8B4FEF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5731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7429631-A6CD-8881-B343-2F1EA633D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6AC22C99-7574-69A3-9D08-DF1545A74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28DD166D-7F41-CB3A-1E99-B25FAA5F17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A6AF08FD-EE3A-5261-B86F-D109461373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B19ED60E-2214-1D7C-9013-11597AE189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="" xmlns:a16="http://schemas.microsoft.com/office/drawing/2014/main" id="{FE09DEC3-4777-173C-791A-4D907E57E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F3FCC-237A-4B15-A0E3-7B4B616B0155}" type="datetimeFigureOut">
              <a:rPr lang="pt-BR" smtClean="0"/>
              <a:t>26/09/2023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="" xmlns:a16="http://schemas.microsoft.com/office/drawing/2014/main" id="{601D9820-B9D4-6EA3-3F49-F5A932564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="" xmlns:a16="http://schemas.microsoft.com/office/drawing/2014/main" id="{2659B4C4-0C46-7AC4-507E-7E7C4D11C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5E03-4AFE-4E21-9A87-17B8B4FEF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696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D564774-BBCC-4CC2-F6AF-28B7ED9D5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F5E577D8-2E9D-5E9D-AE9D-F84C4E441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F3FCC-237A-4B15-A0E3-7B4B616B0155}" type="datetimeFigureOut">
              <a:rPr lang="pt-BR" smtClean="0"/>
              <a:t>26/09/2023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24700D4D-53C7-F6D2-0D25-0986AEED6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5FE3762A-F96A-DF1F-C14E-88B80300C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5E03-4AFE-4E21-9A87-17B8B4FEF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143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="" xmlns:a16="http://schemas.microsoft.com/office/drawing/2014/main" id="{FA59E861-5BB5-A639-2D23-0E0998BAB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F3FCC-237A-4B15-A0E3-7B4B616B0155}" type="datetimeFigureOut">
              <a:rPr lang="pt-BR" smtClean="0"/>
              <a:t>26/09/2023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="" xmlns:a16="http://schemas.microsoft.com/office/drawing/2014/main" id="{E2CF219D-7C42-6C63-C0DC-DE3EC5281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="" xmlns:a16="http://schemas.microsoft.com/office/drawing/2014/main" id="{FE768B44-B8A0-249E-E7FF-DF5E63AD7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5E03-4AFE-4E21-9A87-17B8B4FEF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7316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522AAB8-A773-1C0E-E44E-7F7D9B33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808308F0-850B-D910-E635-245BB49C7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3927937A-9FB8-8B2B-56EC-2752D126D8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9A86F434-449A-A24F-AC7F-32A8EEF5B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F3FCC-237A-4B15-A0E3-7B4B616B0155}" type="datetimeFigureOut">
              <a:rPr lang="pt-BR" smtClean="0"/>
              <a:t>26/09/2023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4902EAFA-8AFE-1778-4CF3-19479A278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758016CB-738A-BF08-CA3F-1EF4E219A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5E03-4AFE-4E21-9A87-17B8B4FEF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1332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D237C96-9321-768C-9E09-F07C50309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="" xmlns:a16="http://schemas.microsoft.com/office/drawing/2014/main" id="{5CCD7EA5-EBA8-728B-C586-D07B751FA0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89967E74-2C36-A68D-EE7A-03D18B48FC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6F0CB349-5686-26B4-C0E8-30BD75A34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F3FCC-237A-4B15-A0E3-7B4B616B0155}" type="datetimeFigureOut">
              <a:rPr lang="pt-BR" smtClean="0"/>
              <a:t>26/09/2023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5D561E5F-3F28-3D4C-5E6E-ED7B73B64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46C42474-D555-4C0A-29A5-D930866D7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05E03-4AFE-4E21-9A87-17B8B4FEF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6360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="" xmlns:a16="http://schemas.microsoft.com/office/drawing/2014/main" id="{27C63444-FB7C-A847-B2ED-8172568F3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7D894144-F5CA-6EAA-D11E-DF0B3037E9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661E5AD7-161E-25C4-5177-CE56ECADC8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F3FCC-237A-4B15-A0E3-7B4B616B0155}" type="datetimeFigureOut">
              <a:rPr lang="pt-BR" smtClean="0"/>
              <a:t>26/09/2023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FD59A9A8-2895-5913-9843-EEBEA6B18E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3F16D490-DC33-B4B4-A464-873499206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05E03-4AFE-4E21-9A87-17B8B4FEF7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907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6830987B-8B06-2E2C-47F7-1606D24E9F83}"/>
              </a:ext>
            </a:extLst>
          </p:cNvPr>
          <p:cNvSpPr txBox="1"/>
          <p:nvPr/>
        </p:nvSpPr>
        <p:spPr>
          <a:xfrm>
            <a:off x="1145174" y="1296876"/>
            <a:ext cx="9975751" cy="787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RELATÓRIO DE AVALIAÇÃO DAS METAS FISCAIS</a:t>
            </a:r>
            <a:endParaRPr lang="pt-BR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AUDIÊNCIA PÚBLICA  REALIZADA EM </a:t>
            </a:r>
            <a:r>
              <a:rPr lang="pt-BR" sz="18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25/09/2023</a:t>
            </a:r>
            <a:r>
              <a:rPr lang="pt-B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67FFBDF7-D324-D8AE-8A82-53D2F0946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9378" y="2364026"/>
            <a:ext cx="10049854" cy="4206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kumimoji="0" lang="pt-BR" altLang="pt-B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altLang="pt-BR" sz="14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Obedecendo </a:t>
            </a: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à legislação vigente e ao dever cívico de prestar contas aos cidadãos, apresentamos por meio deste documento o Relatório de Avaliação das Metas Fiscais referentes ao </a:t>
            </a: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2°</a:t>
            </a:r>
            <a:r>
              <a:rPr kumimoji="0" lang="pt-BR" alt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Quadrimestre de 2023, demonstrado em Audiência Pública realizada na Câmara Municipal de Vereadores, em cumprimento ao estabelecido no § 4º do art. 9º da Lei de Responsabilidade Fiscal, o qual determina que o Poder Executivo demonstrará e avaliará o cumprimento das metas fiscais do orçamento fiscal e de seguridade social ao final de cada quadrimestre. </a:t>
            </a:r>
            <a:r>
              <a:rPr lang="pt-B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pt-B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 números são originários dos relatórios bimestrais publicados e, para melhores esclarecimentos, os resultados serão apresentados com detalhamento das informações e acompanhados dos principais aspectos que condicionaram o desempenho da receita e da despesa. </a:t>
            </a:r>
            <a:endParaRPr lang="pt-BR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kumimoji="0" lang="pt-BR" altLang="pt-B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="" xmlns:a16="http://schemas.microsoft.com/office/drawing/2014/main" id="{F4A827E3-9226-9705-90D6-9A17F9B6F4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93" y="154060"/>
            <a:ext cx="764582" cy="795048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="" xmlns:a16="http://schemas.microsoft.com/office/drawing/2014/main" id="{A76C3695-43EC-105C-5B16-CD76735C8116}"/>
              </a:ext>
            </a:extLst>
          </p:cNvPr>
          <p:cNvSpPr txBox="1"/>
          <p:nvPr/>
        </p:nvSpPr>
        <p:spPr>
          <a:xfrm>
            <a:off x="1145174" y="135467"/>
            <a:ext cx="997575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	Estado do Rio Grande do Sul</a:t>
            </a:r>
          </a:p>
          <a:p>
            <a:r>
              <a:rPr lang="pt-BR" dirty="0"/>
              <a:t>	Prefeitura Municipal de Cerro Branco</a:t>
            </a:r>
          </a:p>
          <a:p>
            <a:r>
              <a:rPr lang="pt-BR" dirty="0"/>
              <a:t>	Secretaria Municipal de Finanças</a:t>
            </a:r>
          </a:p>
        </p:txBody>
      </p:sp>
    </p:spTree>
    <p:extLst>
      <p:ext uri="{BB962C8B-B14F-4D97-AF65-F5344CB8AC3E}">
        <p14:creationId xmlns:p14="http://schemas.microsoft.com/office/powerpoint/2010/main" val="2982515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982B10F0-A649-C291-37D5-A3CC249557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33" y="135467"/>
            <a:ext cx="764582" cy="795048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="" xmlns:a16="http://schemas.microsoft.com/office/drawing/2014/main" id="{92468FB1-C2B8-331A-1D25-37560EDEDF55}"/>
              </a:ext>
            </a:extLst>
          </p:cNvPr>
          <p:cNvSpPr txBox="1"/>
          <p:nvPr/>
        </p:nvSpPr>
        <p:spPr>
          <a:xfrm>
            <a:off x="1270000" y="135467"/>
            <a:ext cx="105494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	Estado do Rio Grande do Sul</a:t>
            </a:r>
          </a:p>
          <a:p>
            <a:r>
              <a:rPr lang="pt-BR" dirty="0"/>
              <a:t>	Prefeitura Municipal de Cerro Branco</a:t>
            </a:r>
          </a:p>
          <a:p>
            <a:r>
              <a:rPr lang="pt-BR" dirty="0"/>
              <a:t>	Secretaria Municipal de Finanças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="" xmlns:a16="http://schemas.microsoft.com/office/drawing/2014/main" id="{44CA33C8-32A3-938A-C38D-EA67B6AE3F81}"/>
              </a:ext>
            </a:extLst>
          </p:cNvPr>
          <p:cNvSpPr txBox="1"/>
          <p:nvPr/>
        </p:nvSpPr>
        <p:spPr>
          <a:xfrm>
            <a:off x="754824" y="1583730"/>
            <a:ext cx="10854267" cy="3518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90170" algn="just">
              <a:lnSpc>
                <a:spcPct val="150000"/>
              </a:lnSpc>
              <a:spcAft>
                <a:spcPts val="800"/>
              </a:spcAft>
            </a:pPr>
            <a:r>
              <a:rPr lang="pt-BR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grupo das Transferências Correntes da União, o item mais significativo refere-se às transferências constitucionais do Fundo de Participação dos Municípios – FPM –, que totalizou R</a:t>
            </a: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$ </a:t>
            </a:r>
            <a:r>
              <a:rPr lang="pt-B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8.958.570,72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no período, correspondendo a 58,77% da previsão anual. A estimativa dessa receita considerou as informações fornecidas pela Coordenadoria de Programação Financeira da Secretaria do Tesouro Nacional – STN –, a qual indica adoção de cautela em relação às transferências aos Estados e Municípios.  </a:t>
            </a:r>
            <a:endParaRPr lang="pt-BR" sz="18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 	As Transferências de Convênios com a União não foram previstas no orçamento e também não demonstraram nenhum valor realizado. </a:t>
            </a:r>
          </a:p>
        </p:txBody>
      </p:sp>
    </p:spTree>
    <p:extLst>
      <p:ext uri="{BB962C8B-B14F-4D97-AF65-F5344CB8AC3E}">
        <p14:creationId xmlns:p14="http://schemas.microsoft.com/office/powerpoint/2010/main" val="3700087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="" xmlns:a16="http://schemas.microsoft.com/office/drawing/2014/main" id="{F86E2DE1-25B6-AE4F-B1BB-4DCE7DDF71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373159"/>
              </p:ext>
            </p:extLst>
          </p:nvPr>
        </p:nvGraphicFramePr>
        <p:xfrm>
          <a:off x="754824" y="2608550"/>
          <a:ext cx="10914074" cy="1682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6409">
                  <a:extLst>
                    <a:ext uri="{9D8B030D-6E8A-4147-A177-3AD203B41FA5}">
                      <a16:colId xmlns="" xmlns:a16="http://schemas.microsoft.com/office/drawing/2014/main" val="2341096555"/>
                    </a:ext>
                  </a:extLst>
                </a:gridCol>
                <a:gridCol w="3540628">
                  <a:extLst>
                    <a:ext uri="{9D8B030D-6E8A-4147-A177-3AD203B41FA5}">
                      <a16:colId xmlns="" xmlns:a16="http://schemas.microsoft.com/office/drawing/2014/main" val="2419362519"/>
                    </a:ext>
                  </a:extLst>
                </a:gridCol>
                <a:gridCol w="1916409">
                  <a:extLst>
                    <a:ext uri="{9D8B030D-6E8A-4147-A177-3AD203B41FA5}">
                      <a16:colId xmlns="" xmlns:a16="http://schemas.microsoft.com/office/drawing/2014/main" val="3287987442"/>
                    </a:ext>
                  </a:extLst>
                </a:gridCol>
                <a:gridCol w="3540628">
                  <a:extLst>
                    <a:ext uri="{9D8B030D-6E8A-4147-A177-3AD203B41FA5}">
                      <a16:colId xmlns="" xmlns:a16="http://schemas.microsoft.com/office/drawing/2014/main" val="7339430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Mês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Mês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5297006"/>
                  </a:ext>
                </a:extLst>
              </a:tr>
              <a:tr h="219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Janeiro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1.036.783,19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Janeiro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1.174.089,32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9168300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Fevereiro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1.447.261,91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Fevereiro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1.567.076,53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102525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Março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877.388,90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Março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958.652,59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3103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1.040.016,53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1.096.039,07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9420051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R$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6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4.401.450,53</a:t>
                      </a:r>
                      <a:endParaRPr lang="pt-BR" sz="16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R$</a:t>
                      </a:r>
                      <a:endParaRPr lang="pt-BR" sz="16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4.795.857,51</a:t>
                      </a:r>
                      <a:endParaRPr lang="pt-BR" sz="16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892706883"/>
                  </a:ext>
                </a:extLst>
              </a:tr>
            </a:tbl>
          </a:graphicData>
        </a:graphic>
      </p:graphicFrame>
      <p:pic>
        <p:nvPicPr>
          <p:cNvPr id="3" name="Imagem 2">
            <a:extLst>
              <a:ext uri="{FF2B5EF4-FFF2-40B4-BE49-F238E27FC236}">
                <a16:creationId xmlns="" xmlns:a16="http://schemas.microsoft.com/office/drawing/2014/main" id="{11590879-2D8F-C503-34D0-C439072664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33" y="135467"/>
            <a:ext cx="764582" cy="795048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="" xmlns:a16="http://schemas.microsoft.com/office/drawing/2014/main" id="{554E722D-F68B-B4D0-1C16-001367B1A9A8}"/>
              </a:ext>
            </a:extLst>
          </p:cNvPr>
          <p:cNvSpPr txBox="1"/>
          <p:nvPr/>
        </p:nvSpPr>
        <p:spPr>
          <a:xfrm>
            <a:off x="1270000" y="135467"/>
            <a:ext cx="105494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	Estado do Rio Grande do Sul</a:t>
            </a:r>
          </a:p>
          <a:p>
            <a:r>
              <a:rPr lang="pt-BR" dirty="0"/>
              <a:t>	Prefeitura Municipal de Cerro Branco</a:t>
            </a:r>
          </a:p>
          <a:p>
            <a:r>
              <a:rPr lang="pt-BR" dirty="0"/>
              <a:t>	Secretaria Municipal de Finanças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6E5B16DD-0CA0-567C-BD97-56B599E3ECCF}"/>
              </a:ext>
            </a:extLst>
          </p:cNvPr>
          <p:cNvSpPr txBox="1"/>
          <p:nvPr/>
        </p:nvSpPr>
        <p:spPr>
          <a:xfrm>
            <a:off x="2446215" y="1500554"/>
            <a:ext cx="6643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Comparativo</a:t>
            </a:r>
            <a:r>
              <a:rPr lang="pt-BR" dirty="0"/>
              <a:t> FPM-Fundo Participação dos Municípios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="" xmlns:a16="http://schemas.microsoft.com/office/drawing/2014/main" id="{4912E21C-7A09-23C8-B8EC-20E4BAF09E4F}"/>
              </a:ext>
            </a:extLst>
          </p:cNvPr>
          <p:cNvSpPr txBox="1"/>
          <p:nvPr/>
        </p:nvSpPr>
        <p:spPr>
          <a:xfrm>
            <a:off x="661215" y="1869886"/>
            <a:ext cx="109140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QUADRO 4 – FPM</a:t>
            </a:r>
            <a:endParaRPr lang="pt-BR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805251"/>
              </p:ext>
            </p:extLst>
          </p:nvPr>
        </p:nvGraphicFramePr>
        <p:xfrm>
          <a:off x="754824" y="4461733"/>
          <a:ext cx="10835814" cy="1682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6409"/>
                <a:gridCol w="3540628"/>
                <a:gridCol w="1916409"/>
                <a:gridCol w="3462368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Mês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Mês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19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Maio</a:t>
                      </a:r>
                      <a:r>
                        <a:rPr lang="pt-BR" sz="1600" baseline="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1.156.914,60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Maio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1.218.426,40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Junho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1.082.514,38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Junho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1.137.998,32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Julho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928.395,23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Julho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835.525,92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1.058.586,61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Agosto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970.762,57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R$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6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4.226.410,82</a:t>
                      </a:r>
                      <a:endParaRPr lang="pt-BR" sz="16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6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R$</a:t>
                      </a:r>
                      <a:endParaRPr lang="pt-BR" sz="16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6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4.162.713,21</a:t>
                      </a:r>
                      <a:endParaRPr lang="pt-BR" sz="16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93728"/>
              </p:ext>
            </p:extLst>
          </p:nvPr>
        </p:nvGraphicFramePr>
        <p:xfrm>
          <a:off x="6236044" y="6109301"/>
          <a:ext cx="54051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7081"/>
                <a:gridCol w="3428069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TOTAL</a:t>
                      </a:r>
                      <a:r>
                        <a:rPr lang="pt-BR" baseline="0" dirty="0" smtClean="0"/>
                        <a:t> DE 2023: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</a:t>
                      </a:r>
                      <a:r>
                        <a:rPr lang="pt-BR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R$ 8.958.570,72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411088"/>
              </p:ext>
            </p:extLst>
          </p:nvPr>
        </p:nvGraphicFramePr>
        <p:xfrm>
          <a:off x="774356" y="6113421"/>
          <a:ext cx="541225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9682"/>
                <a:gridCol w="3432577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TOTAL</a:t>
                      </a:r>
                      <a:r>
                        <a:rPr lang="pt-BR" baseline="0" dirty="0" smtClean="0"/>
                        <a:t> DE 2022: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</a:t>
                      </a:r>
                      <a:r>
                        <a:rPr lang="pt-BR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R$ 8.627.861,35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5451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710710AE-3801-6E69-5C79-6E527ED542DD}"/>
              </a:ext>
            </a:extLst>
          </p:cNvPr>
          <p:cNvSpPr txBox="1"/>
          <p:nvPr/>
        </p:nvSpPr>
        <p:spPr>
          <a:xfrm>
            <a:off x="971149" y="1871909"/>
            <a:ext cx="10430933" cy="32419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Nas transferências do Estado, deve ser destacada a participação do Município no  I C M S,  cujos valores transferidos ao Município, no período em análise, foram de R</a:t>
            </a:r>
            <a:r>
              <a:rPr lang="pt-B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$ 2.557.617,11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ou seja, </a:t>
            </a:r>
            <a:r>
              <a:rPr lang="pt-B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58,13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% da expectativa inicial, que era de R$ 4.400.000,00 do período de janeiro a agosto.  O comportamento dessa receita está diretamente ligado ao índice de participação dos Municípios, que sofreu um pequeno </a:t>
            </a: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créscimo de 10,10% em relação ao ano anterior, passando de</a:t>
            </a:r>
            <a:r>
              <a:rPr lang="pt-BR" dirty="0"/>
              <a:t> </a:t>
            </a:r>
            <a:r>
              <a:rPr lang="pt-BR" dirty="0" smtClean="0"/>
              <a:t>0,036751 para 0,040448 onde ocupa a posição de número 450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As Outras Transferências Correntes não tiveram registro nem na previsão tão menos na arrecadação no período em analise.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535BD30F-96C2-CCE7-68E7-CCF42A16CD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33" y="135467"/>
            <a:ext cx="764582" cy="795048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18D85A6F-306B-95F1-600B-2C1D43707754}"/>
              </a:ext>
            </a:extLst>
          </p:cNvPr>
          <p:cNvSpPr txBox="1"/>
          <p:nvPr/>
        </p:nvSpPr>
        <p:spPr>
          <a:xfrm>
            <a:off x="1270000" y="135467"/>
            <a:ext cx="105494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	Estado do Rio Grande do Sul</a:t>
            </a:r>
          </a:p>
          <a:p>
            <a:r>
              <a:rPr lang="pt-BR" dirty="0"/>
              <a:t>	Prefeitura Municipal de Cerro Branco</a:t>
            </a:r>
          </a:p>
          <a:p>
            <a:r>
              <a:rPr lang="pt-BR" dirty="0"/>
              <a:t>	Secretaria Municipal de Finanças</a:t>
            </a:r>
          </a:p>
        </p:txBody>
      </p:sp>
    </p:spTree>
    <p:extLst>
      <p:ext uri="{BB962C8B-B14F-4D97-AF65-F5344CB8AC3E}">
        <p14:creationId xmlns:p14="http://schemas.microsoft.com/office/powerpoint/2010/main" val="362162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="" xmlns:a16="http://schemas.microsoft.com/office/drawing/2014/main" id="{B63BFD3D-D914-19E9-1164-311AA7099C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33" y="135467"/>
            <a:ext cx="764582" cy="795048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7F12252F-4511-2C8C-1F60-811D1E086DC0}"/>
              </a:ext>
            </a:extLst>
          </p:cNvPr>
          <p:cNvSpPr txBox="1"/>
          <p:nvPr/>
        </p:nvSpPr>
        <p:spPr>
          <a:xfrm>
            <a:off x="1270000" y="135467"/>
            <a:ext cx="105494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	Estado do Rio Grande do Sul</a:t>
            </a:r>
          </a:p>
          <a:p>
            <a:r>
              <a:rPr lang="pt-BR" dirty="0"/>
              <a:t>	Prefeitura Municipal de Cerro Branco</a:t>
            </a:r>
          </a:p>
          <a:p>
            <a:r>
              <a:rPr lang="pt-BR" dirty="0"/>
              <a:t>	Secretaria Municipal de Finanças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="" xmlns:a16="http://schemas.microsoft.com/office/drawing/2014/main" id="{59D57122-80F0-B545-9E4F-232D5D249F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873762"/>
              </p:ext>
            </p:extLst>
          </p:nvPr>
        </p:nvGraphicFramePr>
        <p:xfrm>
          <a:off x="754824" y="2311643"/>
          <a:ext cx="10746297" cy="18928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3853">
                  <a:extLst>
                    <a:ext uri="{9D8B030D-6E8A-4147-A177-3AD203B41FA5}">
                      <a16:colId xmlns="" xmlns:a16="http://schemas.microsoft.com/office/drawing/2014/main" val="393544587"/>
                    </a:ext>
                  </a:extLst>
                </a:gridCol>
                <a:gridCol w="2237906">
                  <a:extLst>
                    <a:ext uri="{9D8B030D-6E8A-4147-A177-3AD203B41FA5}">
                      <a16:colId xmlns="" xmlns:a16="http://schemas.microsoft.com/office/drawing/2014/main" val="271908992"/>
                    </a:ext>
                  </a:extLst>
                </a:gridCol>
                <a:gridCol w="2237906">
                  <a:extLst>
                    <a:ext uri="{9D8B030D-6E8A-4147-A177-3AD203B41FA5}">
                      <a16:colId xmlns="" xmlns:a16="http://schemas.microsoft.com/office/drawing/2014/main" val="1707459120"/>
                    </a:ext>
                  </a:extLst>
                </a:gridCol>
                <a:gridCol w="3306632">
                  <a:extLst>
                    <a:ext uri="{9D8B030D-6E8A-4147-A177-3AD203B41FA5}">
                      <a16:colId xmlns="" xmlns:a16="http://schemas.microsoft.com/office/drawing/2014/main" val="898410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Mês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Mês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1089054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Janeiro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270.321,21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Janeiro</a:t>
                      </a:r>
                      <a:endParaRPr lang="pt-B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312.669,93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847894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Fevereiro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339.618,67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Fevereiro</a:t>
                      </a:r>
                      <a:endParaRPr lang="pt-B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256.533,74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1386751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Março</a:t>
                      </a:r>
                      <a:endParaRPr lang="pt-B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364.458,22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Março</a:t>
                      </a:r>
                      <a:endParaRPr lang="pt-B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272.009,24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8991924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327.756,14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</a:t>
                      </a:r>
                      <a:endParaRPr lang="pt-B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337.923,84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1484270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8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R$</a:t>
                      </a:r>
                      <a:endParaRPr lang="pt-BR" sz="1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1.302.154,24</a:t>
                      </a:r>
                      <a:endParaRPr lang="pt-BR" sz="1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8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R$</a:t>
                      </a:r>
                      <a:endParaRPr lang="pt-BR" sz="1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1.179.136,75</a:t>
                      </a:r>
                      <a:endParaRPr lang="pt-BR" sz="1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154171385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E43CB114-0F98-4E10-AD85-D250A539978D}"/>
              </a:ext>
            </a:extLst>
          </p:cNvPr>
          <p:cNvSpPr txBox="1"/>
          <p:nvPr/>
        </p:nvSpPr>
        <p:spPr>
          <a:xfrm>
            <a:off x="1625601" y="1500554"/>
            <a:ext cx="8370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Comparativo</a:t>
            </a:r>
            <a:r>
              <a:rPr lang="pt-BR" dirty="0"/>
              <a:t> ICMS-Imposto sobre Circulação de Mercadorias e Serviços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="" xmlns:a16="http://schemas.microsoft.com/office/drawing/2014/main" id="{32C02E79-A8DF-2420-CC17-C273F6E0143A}"/>
              </a:ext>
            </a:extLst>
          </p:cNvPr>
          <p:cNvSpPr txBox="1"/>
          <p:nvPr/>
        </p:nvSpPr>
        <p:spPr>
          <a:xfrm>
            <a:off x="754824" y="1869886"/>
            <a:ext cx="109140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QUADRO 5 – ICMS</a:t>
            </a:r>
            <a:endParaRPr lang="pt-BR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702761"/>
              </p:ext>
            </p:extLst>
          </p:nvPr>
        </p:nvGraphicFramePr>
        <p:xfrm>
          <a:off x="754824" y="4274007"/>
          <a:ext cx="10746297" cy="18928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3853"/>
                <a:gridCol w="2237906"/>
                <a:gridCol w="2237906"/>
                <a:gridCol w="3306632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Mês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Mês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Maio</a:t>
                      </a:r>
                      <a:r>
                        <a:rPr lang="pt-BR" sz="1800" baseline="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406.520,36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Maio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388.007,33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Junho</a:t>
                      </a:r>
                      <a:r>
                        <a:rPr lang="pt-BR" sz="1800" baseline="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323.151,27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Junho</a:t>
                      </a:r>
                      <a:r>
                        <a:rPr lang="pt-BR" sz="1800" baseline="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307.850,64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Julho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326.021,46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Julho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330.522,01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Agosto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338.499,55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352.100,38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8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R$</a:t>
                      </a:r>
                      <a:endParaRPr lang="pt-BR" sz="1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1.394.192,64</a:t>
                      </a:r>
                      <a:endParaRPr lang="pt-BR" sz="1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18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R$</a:t>
                      </a:r>
                      <a:endParaRPr lang="pt-BR" sz="1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1.378.480,36</a:t>
                      </a:r>
                      <a:endParaRPr lang="pt-BR" sz="1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018101"/>
              </p:ext>
            </p:extLst>
          </p:nvPr>
        </p:nvGraphicFramePr>
        <p:xfrm>
          <a:off x="5955956" y="6165952"/>
          <a:ext cx="554406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9927"/>
                <a:gridCol w="3324139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TOTAL</a:t>
                      </a:r>
                      <a:r>
                        <a:rPr lang="pt-BR" baseline="0" dirty="0" smtClean="0"/>
                        <a:t> DE 2023: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</a:t>
                      </a:r>
                      <a:r>
                        <a:rPr lang="pt-BR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R$ 2.557.617,11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760384"/>
              </p:ext>
            </p:extLst>
          </p:nvPr>
        </p:nvGraphicFramePr>
        <p:xfrm>
          <a:off x="754823" y="6166966"/>
          <a:ext cx="516177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6852"/>
                <a:gridCol w="3094923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TOTAL</a:t>
                      </a:r>
                      <a:r>
                        <a:rPr lang="pt-BR" baseline="0" dirty="0" smtClean="0"/>
                        <a:t> DE 2023: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</a:t>
                      </a:r>
                      <a:r>
                        <a:rPr lang="pt-BR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</a:t>
                      </a:r>
                      <a:r>
                        <a:rPr lang="pt-BR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R$ 2.696.346,88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268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8F3A91B3-0FC7-5AD9-D582-C623D482139D}"/>
              </a:ext>
            </a:extLst>
          </p:cNvPr>
          <p:cNvSpPr txBox="1"/>
          <p:nvPr/>
        </p:nvSpPr>
        <p:spPr>
          <a:xfrm>
            <a:off x="754824" y="1074833"/>
            <a:ext cx="10693400" cy="5283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pt-B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Análise do Comportamento da Despesa </a:t>
            </a:r>
            <a:endParaRPr lang="pt-BR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Considerando todas as fontes de recursos, a Despesa Total liquidada, nela incluída a transferência da cota patronal para o  R P </a:t>
            </a:r>
            <a:r>
              <a:rPr lang="pt-B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S,  no período de janeiro a 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agosto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2023, apresentou uma execução inferior à Receita Total realizada. Em valores acumulados, a correlação despesa total/receita total foi de 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0,86,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demonstrando um superávit na execução orçamentária de R$ </a:t>
            </a:r>
            <a:r>
              <a:rPr lang="pt-BR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3.212.314,35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Esse resultado  permite confirmar o atingimento das  metas programadas para o período.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 	As Despesas Liquidadas, considerando as operações </a:t>
            </a:r>
            <a:r>
              <a:rPr lang="pt-B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intraorçamentárias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(transferências patronais para o RPPS), no acumulado do ano até o mês de 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agosto,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totalizaram R$ </a:t>
            </a:r>
            <a:r>
              <a:rPr lang="pt-BR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8.918.101,12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valor equivalente a 75,98% da previsão para o período. O total das despesas correntes realizadas foi de R$ </a:t>
            </a:r>
            <a:r>
              <a:rPr lang="pt-BR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8.600.521,15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correspondendo a 31,62% da projeção. As despesas de capital totalizaram R$ </a:t>
            </a:r>
            <a:r>
              <a:rPr lang="pt-BR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317.579,97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pt-B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inferiores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ao valor projetado para o período de R$ 1.554.784,99.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2D6732BF-74F4-963E-137B-0E5D24424E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33" y="135467"/>
            <a:ext cx="764582" cy="795048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1C9ED333-1060-26BF-3696-A1672514A798}"/>
              </a:ext>
            </a:extLst>
          </p:cNvPr>
          <p:cNvSpPr txBox="1"/>
          <p:nvPr/>
        </p:nvSpPr>
        <p:spPr>
          <a:xfrm>
            <a:off x="1270000" y="135467"/>
            <a:ext cx="105494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	Estado do Rio Grande do Sul</a:t>
            </a:r>
          </a:p>
          <a:p>
            <a:r>
              <a:rPr lang="pt-BR" dirty="0"/>
              <a:t>	Prefeitura Municipal de Cerro Branco</a:t>
            </a:r>
          </a:p>
          <a:p>
            <a:r>
              <a:rPr lang="pt-BR" dirty="0"/>
              <a:t>	Secretaria Municipal de Finanças</a:t>
            </a:r>
          </a:p>
        </p:txBody>
      </p:sp>
    </p:spTree>
    <p:extLst>
      <p:ext uri="{BB962C8B-B14F-4D97-AF65-F5344CB8AC3E}">
        <p14:creationId xmlns:p14="http://schemas.microsoft.com/office/powerpoint/2010/main" val="19978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="" xmlns:a16="http://schemas.microsoft.com/office/drawing/2014/main" id="{4278530A-90C7-BF3B-665D-5CE729E7F0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052578"/>
              </p:ext>
            </p:extLst>
          </p:nvPr>
        </p:nvGraphicFramePr>
        <p:xfrm>
          <a:off x="872065" y="1711960"/>
          <a:ext cx="10029295" cy="1336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01922">
                  <a:extLst>
                    <a:ext uri="{9D8B030D-6E8A-4147-A177-3AD203B41FA5}">
                      <a16:colId xmlns="" xmlns:a16="http://schemas.microsoft.com/office/drawing/2014/main" val="3014611007"/>
                    </a:ext>
                  </a:extLst>
                </a:gridCol>
                <a:gridCol w="2133671">
                  <a:extLst>
                    <a:ext uri="{9D8B030D-6E8A-4147-A177-3AD203B41FA5}">
                      <a16:colId xmlns="" xmlns:a16="http://schemas.microsoft.com/office/drawing/2014/main" val="2235863188"/>
                    </a:ext>
                  </a:extLst>
                </a:gridCol>
                <a:gridCol w="2074503">
                  <a:extLst>
                    <a:ext uri="{9D8B030D-6E8A-4147-A177-3AD203B41FA5}">
                      <a16:colId xmlns="" xmlns:a16="http://schemas.microsoft.com/office/drawing/2014/main" val="2996495878"/>
                    </a:ext>
                  </a:extLst>
                </a:gridCol>
                <a:gridCol w="1219199">
                  <a:extLst>
                    <a:ext uri="{9D8B030D-6E8A-4147-A177-3AD203B41FA5}">
                      <a16:colId xmlns="" xmlns:a16="http://schemas.microsoft.com/office/drawing/2014/main" val="39239946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Receita Orçamentária - Arrecadada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Previsão Atualizada (A)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48895"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Realizada no Período (B)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(B/A)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8985417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 Receita Total</a:t>
                      </a:r>
                      <a:endParaRPr lang="pt-B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35.859.827,98</a:t>
                      </a: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 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23.406.822,83</a:t>
                      </a: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 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65,27</a:t>
                      </a: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3791646418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="" xmlns:a16="http://schemas.microsoft.com/office/drawing/2014/main" id="{CDB09021-F109-0368-5D0E-9AD46B9DA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824" y="1239372"/>
            <a:ext cx="1035089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9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92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QUADRO 6 – RESULTADO ORÇAMENTÁRIO (TODAS AS FONTES DE RECURSOS)</a:t>
            </a:r>
            <a:endParaRPr kumimoji="0" lang="pt-BR" altLang="pt-B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92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	</a:t>
            </a:r>
            <a:endParaRPr kumimoji="0" lang="pt-BR" altLang="pt-B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AF813B11-5591-2310-48E7-5DFD016735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33" y="135467"/>
            <a:ext cx="764582" cy="795048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F0349899-4B10-45F3-6161-A318B2D8723D}"/>
              </a:ext>
            </a:extLst>
          </p:cNvPr>
          <p:cNvSpPr txBox="1"/>
          <p:nvPr/>
        </p:nvSpPr>
        <p:spPr>
          <a:xfrm>
            <a:off x="1270000" y="135467"/>
            <a:ext cx="105494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	Estado do Rio Grande do Sul</a:t>
            </a:r>
          </a:p>
          <a:p>
            <a:r>
              <a:rPr lang="pt-BR" dirty="0"/>
              <a:t>	Prefeitura Municipal de Cerro Branco</a:t>
            </a:r>
          </a:p>
          <a:p>
            <a:r>
              <a:rPr lang="pt-BR" dirty="0"/>
              <a:t>	Secretaria Municipal de Finanças</a:t>
            </a:r>
          </a:p>
        </p:txBody>
      </p:sp>
    </p:spTree>
    <p:extLst>
      <p:ext uri="{BB962C8B-B14F-4D97-AF65-F5344CB8AC3E}">
        <p14:creationId xmlns:p14="http://schemas.microsoft.com/office/powerpoint/2010/main" val="12089718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="" xmlns:a16="http://schemas.microsoft.com/office/drawing/2014/main" id="{A20FDB99-1386-6961-F47C-408877CB43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306018"/>
              </p:ext>
            </p:extLst>
          </p:nvPr>
        </p:nvGraphicFramePr>
        <p:xfrm>
          <a:off x="804331" y="999885"/>
          <a:ext cx="10029295" cy="558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01922">
                  <a:extLst>
                    <a:ext uri="{9D8B030D-6E8A-4147-A177-3AD203B41FA5}">
                      <a16:colId xmlns="" xmlns:a16="http://schemas.microsoft.com/office/drawing/2014/main" val="3716746314"/>
                    </a:ext>
                  </a:extLst>
                </a:gridCol>
                <a:gridCol w="2133671">
                  <a:extLst>
                    <a:ext uri="{9D8B030D-6E8A-4147-A177-3AD203B41FA5}">
                      <a16:colId xmlns="" xmlns:a16="http://schemas.microsoft.com/office/drawing/2014/main" val="120532576"/>
                    </a:ext>
                  </a:extLst>
                </a:gridCol>
                <a:gridCol w="2133671">
                  <a:extLst>
                    <a:ext uri="{9D8B030D-6E8A-4147-A177-3AD203B41FA5}">
                      <a16:colId xmlns="" xmlns:a16="http://schemas.microsoft.com/office/drawing/2014/main" val="3432511706"/>
                    </a:ext>
                  </a:extLst>
                </a:gridCol>
                <a:gridCol w="1160031">
                  <a:extLst>
                    <a:ext uri="{9D8B030D-6E8A-4147-A177-3AD203B41FA5}">
                      <a16:colId xmlns="" xmlns:a16="http://schemas.microsoft.com/office/drawing/2014/main" val="35429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 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Orçamentária - Liquidada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Dotação Atualizada (A)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Liquidada no Período (B)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(B/A)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28993455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Despesas Correntes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29.234.074,41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18.427.964,81 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63,04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145289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Pessoal e Encargos Sociais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16.697.179,49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11.874.812,25 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71,12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42827998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Juros e Encargos da Dívida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469.419,62 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320.735,91 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68,33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40039153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Outras Despesas Correntes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12.067.475,30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6.232.416,65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51,65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21126891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Despesas de Capital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6.203.706,22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1.779.040,96 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28,68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13566225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Investimentos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5.625.206,22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1.384.203,76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24,61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9698325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Inversões Financeiras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0,00  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0,00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0,00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505148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Amortização da Dívida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578.500,00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394.837,20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68,25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10516375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Outras Despesas de Capital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0,00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0,00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0,00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4346298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Reserva de Contingência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3.342.150,00 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0,00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0,00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4960460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(2) Despesa Total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38.779.930,63 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20.207.005,77 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52,11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17630056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 Orçamentário (1-2)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-2.920.102,65</a:t>
                      </a: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3.199.817,06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166186675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Relação Despesa/Receita (2 / 1)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0,86</a:t>
                      </a: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57679413"/>
                  </a:ext>
                </a:extLst>
              </a:tr>
            </a:tbl>
          </a:graphicData>
        </a:graphic>
      </p:graphicFrame>
      <p:pic>
        <p:nvPicPr>
          <p:cNvPr id="3" name="Imagem 2">
            <a:extLst>
              <a:ext uri="{FF2B5EF4-FFF2-40B4-BE49-F238E27FC236}">
                <a16:creationId xmlns="" xmlns:a16="http://schemas.microsoft.com/office/drawing/2014/main" id="{36B4A453-8192-2144-0376-F94040B7029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33" y="135467"/>
            <a:ext cx="764582" cy="795048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="" xmlns:a16="http://schemas.microsoft.com/office/drawing/2014/main" id="{66B8FE1F-CF8A-F8CE-1F91-BA39326863DC}"/>
              </a:ext>
            </a:extLst>
          </p:cNvPr>
          <p:cNvSpPr txBox="1"/>
          <p:nvPr/>
        </p:nvSpPr>
        <p:spPr>
          <a:xfrm>
            <a:off x="1270000" y="135467"/>
            <a:ext cx="105494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	Estado do Rio Grande do Sul</a:t>
            </a:r>
          </a:p>
          <a:p>
            <a:r>
              <a:rPr lang="pt-BR" dirty="0"/>
              <a:t>	Prefeitura Municipal de Cerro Branco</a:t>
            </a:r>
          </a:p>
          <a:p>
            <a:r>
              <a:rPr lang="pt-BR" dirty="0"/>
              <a:t>	Secretaria Municipal de Finanças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="" xmlns:a16="http://schemas.microsoft.com/office/drawing/2014/main" id="{0E0F3D62-85FE-C3A3-8EF6-A9011F3631D0}"/>
              </a:ext>
            </a:extLst>
          </p:cNvPr>
          <p:cNvSpPr txBox="1"/>
          <p:nvPr/>
        </p:nvSpPr>
        <p:spPr>
          <a:xfrm>
            <a:off x="804331" y="602428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Fonte: </a:t>
            </a:r>
            <a:r>
              <a:rPr lang="pt-BR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Balancete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da Despesa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32613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F8AA63C6-A9AE-A007-F1C8-0E4C56400363}"/>
              </a:ext>
            </a:extLst>
          </p:cNvPr>
          <p:cNvSpPr txBox="1"/>
          <p:nvPr/>
        </p:nvSpPr>
        <p:spPr>
          <a:xfrm>
            <a:off x="1137115" y="1030924"/>
            <a:ext cx="10418618" cy="10259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pt-B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 		</a:t>
            </a:r>
            <a:r>
              <a:rPr lang="pt-B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Observações:</a:t>
            </a:r>
          </a:p>
          <a:p>
            <a:pPr algn="just">
              <a:spcAft>
                <a:spcPts val="800"/>
              </a:spcAft>
            </a:pPr>
            <a:r>
              <a:rPr lang="pt-B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r>
              <a:rPr lang="pt-B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a)</a:t>
            </a:r>
            <a:r>
              <a:rPr lang="pt-B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 valor informado na coluna Previsão Atualizada da receita, segundo o Manual de Demonstrativos Fiscais da STN, corresponde a:    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="" xmlns:a16="http://schemas.microsoft.com/office/drawing/2014/main" id="{B0373F95-12CB-73E8-BAB7-1D400055BC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217998"/>
              </p:ext>
            </p:extLst>
          </p:nvPr>
        </p:nvGraphicFramePr>
        <p:xfrm>
          <a:off x="1206411" y="2285538"/>
          <a:ext cx="10418617" cy="26619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229601">
                  <a:extLst>
                    <a:ext uri="{9D8B030D-6E8A-4147-A177-3AD203B41FA5}">
                      <a16:colId xmlns="" xmlns:a16="http://schemas.microsoft.com/office/drawing/2014/main" val="2903451287"/>
                    </a:ext>
                  </a:extLst>
                </a:gridCol>
                <a:gridCol w="2189016">
                  <a:extLst>
                    <a:ext uri="{9D8B030D-6E8A-4147-A177-3AD203B41FA5}">
                      <a16:colId xmlns="" xmlns:a16="http://schemas.microsoft.com/office/drawing/2014/main" val="8917955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600" b="1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Previsão inicial da Receita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  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34.589.716,13 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endParaRPr lang="pt-B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22088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(+) Excesso de arrecadação (inclusive proveniente de auxílios e convênios) utilizado para a abertura de créditos adicionais</a:t>
                      </a:r>
                      <a:endParaRPr lang="pt-BR" sz="16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        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1.270.111,85 </a:t>
                      </a:r>
                      <a:endParaRPr lang="pt-BR" sz="16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963153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(+) Produto de operações de crédito não previstas na LOA, </a:t>
                      </a:r>
                      <a:r>
                        <a:rPr lang="pt-BR" sz="16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utilizado</a:t>
                      </a: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para a abertura de créditos adicionais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                   0,00</a:t>
                      </a:r>
                      <a:endParaRPr lang="pt-BR" sz="16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815571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(=)  Previsão atualizada da Receita</a:t>
                      </a:r>
                      <a:endParaRPr lang="pt-BR" sz="16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pt-BR" sz="16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R$    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35.859.827,98</a:t>
                      </a:r>
                      <a:endParaRPr lang="pt-BR" sz="16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6266312"/>
                  </a:ext>
                </a:extLst>
              </a:tr>
            </a:tbl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6BAA0830-09BA-195A-C6CC-7649B983CB12}"/>
              </a:ext>
            </a:extLst>
          </p:cNvPr>
          <p:cNvSpPr txBox="1"/>
          <p:nvPr/>
        </p:nvSpPr>
        <p:spPr>
          <a:xfrm>
            <a:off x="1206412" y="4939226"/>
            <a:ext cx="1041861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b)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diferença observada entre a previsão atualizada da receita e a previsão atualizada da despesa, no valor de R$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2.920.102,65</a:t>
            </a:r>
            <a:r>
              <a:rPr lang="pt-B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corresponde ao montante de recursos do Superávit Financeiro do exercício anterior, que foi indicado para a abertura de créditos adicionais, bem como o montante dos Créditos Especiais reabertos nos termos do art. 167, § 2º, da Constituição da República.</a:t>
            </a:r>
            <a:endParaRPr lang="pt-B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3334352D-9A77-DE4F-F3C5-FBC0BD334E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33" y="135467"/>
            <a:ext cx="764582" cy="795048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="" xmlns:a16="http://schemas.microsoft.com/office/drawing/2014/main" id="{386FA240-778D-D099-DDEE-7118A42EFF77}"/>
              </a:ext>
            </a:extLst>
          </p:cNvPr>
          <p:cNvSpPr txBox="1"/>
          <p:nvPr/>
        </p:nvSpPr>
        <p:spPr>
          <a:xfrm>
            <a:off x="1270000" y="135467"/>
            <a:ext cx="105494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	Estado do Rio Grande do Sul</a:t>
            </a:r>
          </a:p>
          <a:p>
            <a:r>
              <a:rPr lang="pt-BR" dirty="0"/>
              <a:t>	Prefeitura Municipal de Cerro Branco</a:t>
            </a:r>
          </a:p>
          <a:p>
            <a:r>
              <a:rPr lang="pt-BR" dirty="0"/>
              <a:t>	Secretaria Municipal de Finanças</a:t>
            </a:r>
          </a:p>
        </p:txBody>
      </p:sp>
    </p:spTree>
    <p:extLst>
      <p:ext uri="{BB962C8B-B14F-4D97-AF65-F5344CB8AC3E}">
        <p14:creationId xmlns:p14="http://schemas.microsoft.com/office/powerpoint/2010/main" val="20423167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C5706E9A-7363-7CB6-8617-951834024305}"/>
              </a:ext>
            </a:extLst>
          </p:cNvPr>
          <p:cNvSpPr txBox="1"/>
          <p:nvPr/>
        </p:nvSpPr>
        <p:spPr>
          <a:xfrm>
            <a:off x="597982" y="1638338"/>
            <a:ext cx="10847754" cy="35189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Os Juros e Encargos da Dívida, que englobam pagamento de juros, comissões e outros encargos de operações de crédito e de outros compromissos de longo prazo, somaram R$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320.735,91 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correspondendo ao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total estimado para o período. Já as despesas com a Amortização da Dívida, com valor de R$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394.837,20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pt-BR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	Nesse aspecto, cabe aqui um registro: conforme demonstrado anteriormente, não houve receita proveniente da liberação de operações de crédito,</a:t>
            </a: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 que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 um valor amortizado de R$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394.837,20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um pagamento de juros de R$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320.735,91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indica, então, que o Município, além de honrar com a totalidade do pagamento dos juros, também realizou amortização líquida do principal de sua dívida.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B398FF9B-57F9-B83B-9B00-950FEAA813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33" y="135467"/>
            <a:ext cx="764582" cy="795048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A0F86819-1715-3239-5A67-90EF8DD10462}"/>
              </a:ext>
            </a:extLst>
          </p:cNvPr>
          <p:cNvSpPr txBox="1"/>
          <p:nvPr/>
        </p:nvSpPr>
        <p:spPr>
          <a:xfrm>
            <a:off x="1270000" y="135467"/>
            <a:ext cx="105494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	Estado do Rio Grande do Sul</a:t>
            </a:r>
          </a:p>
          <a:p>
            <a:r>
              <a:rPr lang="pt-BR" dirty="0"/>
              <a:t>	Prefeitura Municipal de Cerro Branco</a:t>
            </a:r>
          </a:p>
          <a:p>
            <a:r>
              <a:rPr lang="pt-BR" dirty="0"/>
              <a:t>	Secretaria Municipal de Finanças</a:t>
            </a:r>
          </a:p>
        </p:txBody>
      </p:sp>
    </p:spTree>
    <p:extLst>
      <p:ext uri="{BB962C8B-B14F-4D97-AF65-F5344CB8AC3E}">
        <p14:creationId xmlns:p14="http://schemas.microsoft.com/office/powerpoint/2010/main" val="26598507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A67F1A3F-803D-8D61-F8CB-DF2D5A09FF98}"/>
              </a:ext>
            </a:extLst>
          </p:cNvPr>
          <p:cNvSpPr txBox="1"/>
          <p:nvPr/>
        </p:nvSpPr>
        <p:spPr>
          <a:xfrm>
            <a:off x="695569" y="1536525"/>
            <a:ext cx="10918093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	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Conforme demonstrativo específico divulgado no Relatório Resumido da Execução Orçamentária, as despesas com Manutenção e Desenvolvimento do Ensino, apuradas conforme os critérios estabelecidos pelo Tribunal de Contas do Estado, no acumulado do ano, totalizaram  R$ </a:t>
            </a:r>
            <a:r>
              <a:rPr lang="pt-B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4.146.107,08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que corresponde a </a:t>
            </a:r>
            <a:r>
              <a:rPr lang="pt-B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30,51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%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 Receita de Impostos e Transferências. Observa-se, nesse caso, que no período avaliado o Município </a:t>
            </a:r>
            <a:r>
              <a:rPr lang="pt-B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atingiu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mínimo de 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25%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estabelecido pela Constituição Federal.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51C752F2-7A5F-62D9-3B3C-F66D7FE86D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33" y="135467"/>
            <a:ext cx="764582" cy="795048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3A966C77-20C8-A7BE-531F-BC08E36C1FC6}"/>
              </a:ext>
            </a:extLst>
          </p:cNvPr>
          <p:cNvSpPr txBox="1"/>
          <p:nvPr/>
        </p:nvSpPr>
        <p:spPr>
          <a:xfrm>
            <a:off x="1270000" y="135467"/>
            <a:ext cx="105494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	Estado do Rio Grande do Sul</a:t>
            </a:r>
          </a:p>
          <a:p>
            <a:r>
              <a:rPr lang="pt-BR" dirty="0"/>
              <a:t>	Prefeitura Municipal de Cerro Branco</a:t>
            </a:r>
          </a:p>
          <a:p>
            <a:r>
              <a:rPr lang="pt-BR" dirty="0"/>
              <a:t>	Secretaria Municipal de Finanças</a:t>
            </a:r>
          </a:p>
        </p:txBody>
      </p:sp>
    </p:spTree>
    <p:extLst>
      <p:ext uri="{BB962C8B-B14F-4D97-AF65-F5344CB8AC3E}">
        <p14:creationId xmlns:p14="http://schemas.microsoft.com/office/powerpoint/2010/main" val="2769539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="" xmlns:a16="http://schemas.microsoft.com/office/drawing/2014/main" id="{A8B4E4A7-F354-5400-36E9-48865667A9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93" y="154060"/>
            <a:ext cx="764582" cy="795048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7FF1D085-CF95-70E8-4A54-00FEB8EA66FB}"/>
              </a:ext>
            </a:extLst>
          </p:cNvPr>
          <p:cNvSpPr txBox="1"/>
          <p:nvPr/>
        </p:nvSpPr>
        <p:spPr>
          <a:xfrm>
            <a:off x="1145174" y="135467"/>
            <a:ext cx="997575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	Estado do Rio Grande do Sul</a:t>
            </a:r>
          </a:p>
          <a:p>
            <a:r>
              <a:rPr lang="pt-BR" dirty="0"/>
              <a:t>	Prefeitura Municipal de Cerro Branco</a:t>
            </a:r>
          </a:p>
          <a:p>
            <a:r>
              <a:rPr lang="pt-BR" dirty="0"/>
              <a:t>	Secretaria Municipal de Finanças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4CCA8A97-3584-A360-A319-57AA6D1E8362}"/>
              </a:ext>
            </a:extLst>
          </p:cNvPr>
          <p:cNvSpPr txBox="1"/>
          <p:nvPr/>
        </p:nvSpPr>
        <p:spPr>
          <a:xfrm>
            <a:off x="1071075" y="2367230"/>
            <a:ext cx="10301759" cy="32060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Cumpre informar que, em razão de a população do Município ser inferior a 50.000 habitantes, de acordo com o  art. 63 da Lei Complementar Federal nº 101/2000,  optamos pela divulgação semestral dos demonstrativos de que tratam os art. 53 e 54 da mesma lei.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	Assim, a presente avaliação fica circunscrita à analise do Balanço Orçamentário e do Demonstrativo da Execução das Despesas por Função/Subfunção publicados 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primeiro, segundo, terceiro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no 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quarto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bimestres de 2023.</a:t>
            </a:r>
          </a:p>
        </p:txBody>
      </p:sp>
    </p:spTree>
    <p:extLst>
      <p:ext uri="{BB962C8B-B14F-4D97-AF65-F5344CB8AC3E}">
        <p14:creationId xmlns:p14="http://schemas.microsoft.com/office/powerpoint/2010/main" val="25344723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17A3325D-FD6B-C075-CC22-7CE007CC7AE0}"/>
              </a:ext>
            </a:extLst>
          </p:cNvPr>
          <p:cNvSpPr txBox="1"/>
          <p:nvPr/>
        </p:nvSpPr>
        <p:spPr>
          <a:xfrm>
            <a:off x="621323" y="1177718"/>
            <a:ext cx="1094935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Particularmente no tocante ao FUNDEB, em função do número de alunos matriculados na educação básica pública,  o Município foi </a:t>
            </a:r>
            <a:r>
              <a:rPr lang="pt-BR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deficitário </a:t>
            </a:r>
            <a:r>
              <a:rPr lang="pt-B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 relação a esses recursos. Assim, o </a:t>
            </a:r>
            <a:r>
              <a:rPr lang="pt-BR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perda </a:t>
            </a:r>
            <a:r>
              <a:rPr lang="pt-B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foi </a:t>
            </a:r>
            <a:r>
              <a:rPr lang="pt-BR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computada</a:t>
            </a:r>
            <a:r>
              <a:rPr lang="pt-B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nos gastos com a educação para fins de apuração dos limites. Cabe ainda destacar que, de acordo com a Lei Federal 14.113/2020, uma parcela não inferior a 70% do total recebido desses recursos deve ser aplicada na remuneração dos profissionais da educação básica em efetivo exercício. Nesse quesito, e de acordo com os relatórios publicados, o Município despendeu, até o final do quadrimestre em análise, o montante de R</a:t>
            </a:r>
            <a:r>
              <a:rPr lang="pt-BR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$ </a:t>
            </a:r>
            <a:r>
              <a:rPr lang="pt-BR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1.731.832,37  </a:t>
            </a:r>
            <a:r>
              <a:rPr lang="pt-B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que corresponde  a  </a:t>
            </a:r>
            <a:r>
              <a:rPr lang="pt-BR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92,26 % </a:t>
            </a:r>
            <a:r>
              <a:rPr lang="pt-B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 recursos do referido fundo</a:t>
            </a:r>
            <a:r>
              <a:rPr lang="pt-BR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atendendo </a:t>
            </a:r>
            <a:r>
              <a:rPr lang="pt-BR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ao dispositivo legal supracitado.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25118E94-AB00-FE68-4608-3B53DB542B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33" y="135467"/>
            <a:ext cx="764582" cy="795048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BBEA74A2-E335-3E14-62C0-32523A66310F}"/>
              </a:ext>
            </a:extLst>
          </p:cNvPr>
          <p:cNvSpPr txBox="1"/>
          <p:nvPr/>
        </p:nvSpPr>
        <p:spPr>
          <a:xfrm>
            <a:off x="1270000" y="135467"/>
            <a:ext cx="105494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	Estado do Rio Grande do Sul</a:t>
            </a:r>
          </a:p>
          <a:p>
            <a:r>
              <a:rPr lang="pt-BR" dirty="0"/>
              <a:t>	Prefeitura Municipal de Cerro Branco</a:t>
            </a:r>
          </a:p>
          <a:p>
            <a:r>
              <a:rPr lang="pt-BR" dirty="0"/>
              <a:t>	Secretaria Municipal de Finanças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="" xmlns:a16="http://schemas.microsoft.com/office/drawing/2014/main" id="{2F86652D-0143-E253-AA48-4E9654A697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073539"/>
              </p:ext>
            </p:extLst>
          </p:nvPr>
        </p:nvGraphicFramePr>
        <p:xfrm>
          <a:off x="726831" y="4647702"/>
          <a:ext cx="10746154" cy="15690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51330">
                  <a:extLst>
                    <a:ext uri="{9D8B030D-6E8A-4147-A177-3AD203B41FA5}">
                      <a16:colId xmlns="" xmlns:a16="http://schemas.microsoft.com/office/drawing/2014/main" val="2554669515"/>
                    </a:ext>
                  </a:extLst>
                </a:gridCol>
                <a:gridCol w="2249308">
                  <a:extLst>
                    <a:ext uri="{9D8B030D-6E8A-4147-A177-3AD203B41FA5}">
                      <a16:colId xmlns="" xmlns:a16="http://schemas.microsoft.com/office/drawing/2014/main" val="3626472490"/>
                    </a:ext>
                  </a:extLst>
                </a:gridCol>
                <a:gridCol w="2249308">
                  <a:extLst>
                    <a:ext uri="{9D8B030D-6E8A-4147-A177-3AD203B41FA5}">
                      <a16:colId xmlns="" xmlns:a16="http://schemas.microsoft.com/office/drawing/2014/main" val="3747008867"/>
                    </a:ext>
                  </a:extLst>
                </a:gridCol>
                <a:gridCol w="1396208">
                  <a:extLst>
                    <a:ext uri="{9D8B030D-6E8A-4147-A177-3AD203B41FA5}">
                      <a16:colId xmlns="" xmlns:a16="http://schemas.microsoft.com/office/drawing/2014/main" val="193756343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DISCRIMINAÇÃO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Previsão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Anual (A)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Realizada no Período (B)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(B/A)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3794001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Valores Recebidos do FUNDEB</a:t>
                      </a:r>
                      <a:endParaRPr lang="pt-B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2.748.550,00 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1.867.010,31</a:t>
                      </a: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67,93</a:t>
                      </a: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13089288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Valores Transferidos para o FUNDEB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4.003.336,00 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2.375.405,17</a:t>
                      </a: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59,33</a:t>
                      </a: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29743603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Ganho / Perda com o FUNDEB</a:t>
                      </a:r>
                      <a:endParaRPr lang="pt-BR" sz="1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-1.254.786,00</a:t>
                      </a: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18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-508.394,86</a:t>
                      </a: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40,51</a:t>
                      </a:r>
                      <a:r>
                        <a:rPr lang="pt-BR" sz="18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3677260802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="" xmlns:a16="http://schemas.microsoft.com/office/drawing/2014/main" id="{CA2B8ED1-6774-3D61-3E24-EFA3D072621A}"/>
              </a:ext>
            </a:extLst>
          </p:cNvPr>
          <p:cNvSpPr txBox="1"/>
          <p:nvPr/>
        </p:nvSpPr>
        <p:spPr>
          <a:xfrm>
            <a:off x="754824" y="4044045"/>
            <a:ext cx="109140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QUADRO 7 – Fundeb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9365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="" xmlns:a16="http://schemas.microsoft.com/office/drawing/2014/main" id="{088A4A1C-B6F2-9557-97EA-815E81FC24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33" y="135467"/>
            <a:ext cx="764582" cy="795048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A2236A40-5512-F5F5-35D8-387F08DE6360}"/>
              </a:ext>
            </a:extLst>
          </p:cNvPr>
          <p:cNvSpPr txBox="1"/>
          <p:nvPr/>
        </p:nvSpPr>
        <p:spPr>
          <a:xfrm>
            <a:off x="1270000" y="135467"/>
            <a:ext cx="105494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	Estado do Rio Grande do Sul</a:t>
            </a:r>
          </a:p>
          <a:p>
            <a:r>
              <a:rPr lang="pt-BR" dirty="0"/>
              <a:t>	Prefeitura Municipal de Cerro Branco</a:t>
            </a:r>
          </a:p>
          <a:p>
            <a:r>
              <a:rPr lang="pt-BR" dirty="0"/>
              <a:t>	Secretaria Municipal de Finanças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D5A65391-0E9E-2934-5CD9-A115E378D757}"/>
              </a:ext>
            </a:extLst>
          </p:cNvPr>
          <p:cNvSpPr txBox="1"/>
          <p:nvPr/>
        </p:nvSpPr>
        <p:spPr>
          <a:xfrm>
            <a:off x="758092" y="1692978"/>
            <a:ext cx="10549466" cy="2272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 gastos com saúde, conforme demonstrativo específico divulgado no Relatório Resumido da Execução Orçamentária, atingiram o montante de R$ </a:t>
            </a:r>
            <a:r>
              <a:rPr lang="pt-B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2.604.591,24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que corresponde a  </a:t>
            </a:r>
            <a:r>
              <a:rPr lang="pt-B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20,03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%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sobre a Receita Líquida de Impostos e Transferências. Observa-se, portanto, o </a:t>
            </a:r>
            <a:r>
              <a:rPr lang="pt-B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atingimento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mínimo de 15% estabelecido na Lei Complementar nº 141/2012.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3237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D1C29F8B-9020-444E-E5BD-5E597D3ED784}"/>
              </a:ext>
            </a:extLst>
          </p:cNvPr>
          <p:cNvSpPr txBox="1"/>
          <p:nvPr/>
        </p:nvSpPr>
        <p:spPr>
          <a:xfrm>
            <a:off x="897620" y="1771477"/>
            <a:ext cx="10620462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DESPESA DE PESSOAL E LIMITES DA L R F</a:t>
            </a:r>
            <a:endParaRPr lang="pt-BR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="" xmlns:a16="http://schemas.microsoft.com/office/drawing/2014/main" id="{FD9FBFE5-F537-C89E-A454-667447A629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683403"/>
              </p:ext>
            </p:extLst>
          </p:nvPr>
        </p:nvGraphicFramePr>
        <p:xfrm>
          <a:off x="820615" y="2804624"/>
          <a:ext cx="10663912" cy="18625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40134">
                  <a:extLst>
                    <a:ext uri="{9D8B030D-6E8A-4147-A177-3AD203B41FA5}">
                      <a16:colId xmlns="" xmlns:a16="http://schemas.microsoft.com/office/drawing/2014/main" val="1757720491"/>
                    </a:ext>
                  </a:extLst>
                </a:gridCol>
                <a:gridCol w="2599344">
                  <a:extLst>
                    <a:ext uri="{9D8B030D-6E8A-4147-A177-3AD203B41FA5}">
                      <a16:colId xmlns="" xmlns:a16="http://schemas.microsoft.com/office/drawing/2014/main" val="42955840"/>
                    </a:ext>
                  </a:extLst>
                </a:gridCol>
                <a:gridCol w="1143497">
                  <a:extLst>
                    <a:ext uri="{9D8B030D-6E8A-4147-A177-3AD203B41FA5}">
                      <a16:colId xmlns="" xmlns:a16="http://schemas.microsoft.com/office/drawing/2014/main" val="3138376846"/>
                    </a:ext>
                  </a:extLst>
                </a:gridCol>
                <a:gridCol w="1629461">
                  <a:extLst>
                    <a:ext uri="{9D8B030D-6E8A-4147-A177-3AD203B41FA5}">
                      <a16:colId xmlns="" xmlns:a16="http://schemas.microsoft.com/office/drawing/2014/main" val="2617227819"/>
                    </a:ext>
                  </a:extLst>
                </a:gridCol>
                <a:gridCol w="1051476">
                  <a:extLst>
                    <a:ext uri="{9D8B030D-6E8A-4147-A177-3AD203B41FA5}">
                      <a16:colId xmlns="" xmlns:a16="http://schemas.microsoft.com/office/drawing/2014/main" val="344738012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PODER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 Liquidada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381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RCL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444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Limite Prudencial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381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Limite Legal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30091133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Despesas com pessoal do Executivo</a:t>
                      </a:r>
                      <a:endParaRPr lang="pt-BR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13.464.948,63</a:t>
                      </a: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54,88%</a:t>
                      </a: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4445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51,30% 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381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54% 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19304519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Despesas com pessoal do Legislativo</a:t>
                      </a:r>
                      <a:endParaRPr lang="pt-BR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677.341,85</a:t>
                      </a: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2,76%</a:t>
                      </a: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4445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5,70% 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381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 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11993114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das despesas com pessoal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14.142.290,44</a:t>
                      </a: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57,64%</a:t>
                      </a: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4445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57% 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3810"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60% 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2404355417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="" xmlns:a16="http://schemas.microsoft.com/office/drawing/2014/main" id="{99B9A868-2E17-7E0C-E562-44841A53D35E}"/>
              </a:ext>
            </a:extLst>
          </p:cNvPr>
          <p:cNvSpPr txBox="1"/>
          <p:nvPr/>
        </p:nvSpPr>
        <p:spPr>
          <a:xfrm>
            <a:off x="897620" y="4786062"/>
            <a:ext cx="1055334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Fonte: SIAPC/PAD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B19F20CE-AEC5-01C8-35A6-9B8D36806E6A}"/>
              </a:ext>
            </a:extLst>
          </p:cNvPr>
          <p:cNvSpPr txBox="1"/>
          <p:nvPr/>
        </p:nvSpPr>
        <p:spPr>
          <a:xfrm>
            <a:off x="933117" y="165579"/>
            <a:ext cx="105494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	Estado do Rio Grande do Sul</a:t>
            </a:r>
          </a:p>
          <a:p>
            <a:r>
              <a:rPr lang="pt-BR" dirty="0"/>
              <a:t>	Prefeitura Municipal de Cerro Branco</a:t>
            </a:r>
          </a:p>
          <a:p>
            <a:r>
              <a:rPr lang="pt-BR" dirty="0"/>
              <a:t>	Secretaria Municipal de Finanças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="" xmlns:a16="http://schemas.microsoft.com/office/drawing/2014/main" id="{0C1FE860-E228-1AC0-0393-2AF087BD339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33" y="135467"/>
            <a:ext cx="764582" cy="795048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="" xmlns:a16="http://schemas.microsoft.com/office/drawing/2014/main" id="{852425D2-4CE4-57B1-0722-5496A8C40FF6}"/>
              </a:ext>
            </a:extLst>
          </p:cNvPr>
          <p:cNvSpPr txBox="1"/>
          <p:nvPr/>
        </p:nvSpPr>
        <p:spPr>
          <a:xfrm>
            <a:off x="820615" y="2231348"/>
            <a:ext cx="109140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QUADRO 9 – Despesa com Pessoal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8032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DDE0DB8E-74EC-05B9-0498-7045676265C0}"/>
              </a:ext>
            </a:extLst>
          </p:cNvPr>
          <p:cNvSpPr txBox="1"/>
          <p:nvPr/>
        </p:nvSpPr>
        <p:spPr>
          <a:xfrm>
            <a:off x="754824" y="1162019"/>
            <a:ext cx="10570128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pt-B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Parcelamentos com Regime Próprio de Previdência dos Servidores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Cadprev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2031/2017   R$   1.102,76     </a:t>
            </a:r>
            <a:r>
              <a:rPr lang="pt-BR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068/200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Cadprev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2032/2017   R$ 10.495,61     </a:t>
            </a:r>
            <a:r>
              <a:rPr lang="pt-BR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068/200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Cadprev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2033/2017   R$   1.470,06     </a:t>
            </a:r>
            <a:r>
              <a:rPr lang="pt-BR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068/200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Cadprev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2035/2017   R$   3.607,18     </a:t>
            </a:r>
            <a:r>
              <a:rPr lang="pt-BR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068/200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Cadprev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2042/2017   R$   7.301,68     </a:t>
            </a:r>
            <a:r>
              <a:rPr lang="pt-BR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068/200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Cadprev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2225/2017   R$ 11.919,53     </a:t>
            </a:r>
            <a:r>
              <a:rPr lang="pt-BR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068/200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Cadprev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2226/2017   R$   2.195,05     </a:t>
            </a:r>
            <a:r>
              <a:rPr lang="pt-BR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068/200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Cadprev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1089/2018   R$   2.022,32     </a:t>
            </a:r>
            <a:r>
              <a:rPr lang="pt-BR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059/060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Cadprev</a:t>
            </a:r>
            <a:r>
              <a:rPr lang="pt-BR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1090/2018   R$   3.294,88     </a:t>
            </a:r>
            <a:r>
              <a:rPr lang="pt-BR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059/060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pt-B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Parcelamentos com o Fundo de Assistência a Saúde dos Servidores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Acordo 001/2018   R$ 3.066,52     </a:t>
            </a:r>
            <a:r>
              <a:rPr lang="pt-BR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067/200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Acordo 002/2018   R$ 1.891,48     </a:t>
            </a:r>
            <a:r>
              <a:rPr lang="pt-BR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067/200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Acordo 003/2018   R$    987,58     </a:t>
            </a:r>
            <a:r>
              <a:rPr lang="pt-BR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067/200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="" xmlns:a16="http://schemas.microsoft.com/office/drawing/2014/main" id="{44BF2A8C-DCE2-AC58-21A7-E735DC986E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33" y="135467"/>
            <a:ext cx="764582" cy="795048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6465E51F-CA21-A343-3C97-96E3DBEE651C}"/>
              </a:ext>
            </a:extLst>
          </p:cNvPr>
          <p:cNvSpPr txBox="1"/>
          <p:nvPr/>
        </p:nvSpPr>
        <p:spPr>
          <a:xfrm>
            <a:off x="1270000" y="135467"/>
            <a:ext cx="105494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	Estado do Rio Grande do Sul</a:t>
            </a:r>
          </a:p>
          <a:p>
            <a:r>
              <a:rPr lang="pt-BR" dirty="0"/>
              <a:t>	Prefeitura Municipal de Cerro Branco</a:t>
            </a:r>
          </a:p>
          <a:p>
            <a:r>
              <a:rPr lang="pt-BR" dirty="0"/>
              <a:t>	Secretaria Municipal de Finanças</a:t>
            </a:r>
          </a:p>
        </p:txBody>
      </p:sp>
    </p:spTree>
    <p:extLst>
      <p:ext uri="{BB962C8B-B14F-4D97-AF65-F5344CB8AC3E}">
        <p14:creationId xmlns:p14="http://schemas.microsoft.com/office/powerpoint/2010/main" val="2784182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9589B09E-10A1-6A43-8B37-36C568614FAD}"/>
              </a:ext>
            </a:extLst>
          </p:cNvPr>
          <p:cNvSpPr txBox="1"/>
          <p:nvPr/>
        </p:nvSpPr>
        <p:spPr>
          <a:xfrm>
            <a:off x="754824" y="1534253"/>
            <a:ext cx="10637239" cy="292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COMENTÁRIO FINAL</a:t>
            </a:r>
            <a:endParaRPr lang="pt-BR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Os resultados apresentados permitem concluir que as metas de arrecadação e o limite de  gastos estabelecidos  na programação financeira  </a:t>
            </a:r>
            <a:r>
              <a:rPr lang="pt-B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foram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atendidos, evidenciando, assim, a </a:t>
            </a:r>
            <a:r>
              <a:rPr lang="pt-B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desnecessidade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ajustes na execução orçamentária para fins de atingimento das metas fiscais de resultado primário e  resultado nominal estabelecidos, bem como para o atendimento dos requisitos da Lei de Responsabilidade Fiscal. 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="" xmlns:a16="http://schemas.microsoft.com/office/drawing/2014/main" id="{B0E6FC03-22CC-2D9B-6B16-6A0D03AD27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33" y="135467"/>
            <a:ext cx="764582" cy="795048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E6BF34BB-19B1-98FE-4D4B-F1C397EC7B8F}"/>
              </a:ext>
            </a:extLst>
          </p:cNvPr>
          <p:cNvSpPr txBox="1"/>
          <p:nvPr/>
        </p:nvSpPr>
        <p:spPr>
          <a:xfrm>
            <a:off x="1270000" y="135467"/>
            <a:ext cx="105494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	Estado do Rio Grande do Sul</a:t>
            </a:r>
          </a:p>
          <a:p>
            <a:r>
              <a:rPr lang="pt-BR" dirty="0"/>
              <a:t>	Prefeitura Municipal de Cerro Branco</a:t>
            </a:r>
          </a:p>
          <a:p>
            <a:r>
              <a:rPr lang="pt-BR" dirty="0"/>
              <a:t>	Secretaria Municipal de Finanças</a:t>
            </a:r>
          </a:p>
        </p:txBody>
      </p:sp>
    </p:spTree>
    <p:extLst>
      <p:ext uri="{BB962C8B-B14F-4D97-AF65-F5344CB8AC3E}">
        <p14:creationId xmlns:p14="http://schemas.microsoft.com/office/powerpoint/2010/main" val="1120652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DCA0456B-28CB-C1D5-97F9-BB480D7DCA15}"/>
              </a:ext>
            </a:extLst>
          </p:cNvPr>
          <p:cNvSpPr txBox="1"/>
          <p:nvPr/>
        </p:nvSpPr>
        <p:spPr>
          <a:xfrm>
            <a:off x="825458" y="1403556"/>
            <a:ext cx="10295467" cy="32060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1. Analise de Comportamento da Receita </a:t>
            </a:r>
            <a:endParaRPr lang="pt-BR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	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	Segundo o Balanço Orçamentário da Receita, o total previsto, que corresponde ao somatório das receitas correntes e de capital excluídas as deduções da receita, foi estimado na Lei de Orçamento para o exercício de 2023 no montante de R$ 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35.859.827,98.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receita efetivada no período de 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janeiro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agosto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foi de 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R$ 23.406.822,83,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tendo sido arrecadado, portanto,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65,27 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%</a:t>
            </a:r>
            <a:r>
              <a:rPr lang="pt-BR" sz="18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 meta anual.  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8D8A861C-D10C-8301-3FF6-3EA6498EFD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93" y="154060"/>
            <a:ext cx="764582" cy="795048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1088C665-FFCB-E581-5A8E-E72DB7E4A4C5}"/>
              </a:ext>
            </a:extLst>
          </p:cNvPr>
          <p:cNvSpPr txBox="1"/>
          <p:nvPr/>
        </p:nvSpPr>
        <p:spPr>
          <a:xfrm>
            <a:off x="1145174" y="135467"/>
            <a:ext cx="997575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	Estado do Rio Grande do Sul</a:t>
            </a:r>
          </a:p>
          <a:p>
            <a:r>
              <a:rPr lang="pt-BR" dirty="0"/>
              <a:t>	Prefeitura Municipal de Cerro Branco</a:t>
            </a:r>
          </a:p>
          <a:p>
            <a:r>
              <a:rPr lang="pt-BR" dirty="0"/>
              <a:t>	Secretaria Municipal de Finanças</a:t>
            </a:r>
          </a:p>
        </p:txBody>
      </p:sp>
    </p:spTree>
    <p:extLst>
      <p:ext uri="{BB962C8B-B14F-4D97-AF65-F5344CB8AC3E}">
        <p14:creationId xmlns:p14="http://schemas.microsoft.com/office/powerpoint/2010/main" val="4020957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4DFF230E-534A-0EA2-EE69-E12A801E85DC}"/>
              </a:ext>
            </a:extLst>
          </p:cNvPr>
          <p:cNvSpPr txBox="1"/>
          <p:nvPr/>
        </p:nvSpPr>
        <p:spPr>
          <a:xfrm>
            <a:off x="2224015" y="1194621"/>
            <a:ext cx="71369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QUADRO 1 – DEMONSTRATIVO DA RECEITA PREVISTA E REALIZADA</a:t>
            </a:r>
            <a:endParaRPr lang="pt-BR" dirty="0"/>
          </a:p>
        </p:txBody>
      </p:sp>
      <p:graphicFrame>
        <p:nvGraphicFramePr>
          <p:cNvPr id="5" name="Tabela 4">
            <a:extLst>
              <a:ext uri="{FF2B5EF4-FFF2-40B4-BE49-F238E27FC236}">
                <a16:creationId xmlns="" xmlns:a16="http://schemas.microsoft.com/office/drawing/2014/main" id="{8F90FD56-700C-1216-7BD5-A3429414C5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216937"/>
              </p:ext>
            </p:extLst>
          </p:nvPr>
        </p:nvGraphicFramePr>
        <p:xfrm>
          <a:off x="1071075" y="1256530"/>
          <a:ext cx="7726576" cy="4876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16310">
                  <a:extLst>
                    <a:ext uri="{9D8B030D-6E8A-4147-A177-3AD203B41FA5}">
                      <a16:colId xmlns="" xmlns:a16="http://schemas.microsoft.com/office/drawing/2014/main" val="2535687633"/>
                    </a:ext>
                  </a:extLst>
                </a:gridCol>
                <a:gridCol w="1626105">
                  <a:extLst>
                    <a:ext uri="{9D8B030D-6E8A-4147-A177-3AD203B41FA5}">
                      <a16:colId xmlns="" xmlns:a16="http://schemas.microsoft.com/office/drawing/2014/main" val="4139987495"/>
                    </a:ext>
                  </a:extLst>
                </a:gridCol>
                <a:gridCol w="1627252">
                  <a:extLst>
                    <a:ext uri="{9D8B030D-6E8A-4147-A177-3AD203B41FA5}">
                      <a16:colId xmlns="" xmlns:a16="http://schemas.microsoft.com/office/drawing/2014/main" val="4061317277"/>
                    </a:ext>
                  </a:extLst>
                </a:gridCol>
                <a:gridCol w="1056909">
                  <a:extLst>
                    <a:ext uri="{9D8B030D-6E8A-4147-A177-3AD203B41FA5}">
                      <a16:colId xmlns="" xmlns:a16="http://schemas.microsoft.com/office/drawing/2014/main" val="39102349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Discriminação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Previsão Anual (A)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Realizado no Período (C)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(C/A)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31571623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– Receitas Correntes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32.806.938,71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22.360.510,46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68,16</a:t>
                      </a: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24522481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Receita Tributária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1.616.105,00   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1.204.092,24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74,51</a:t>
                      </a: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20198791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Receita de Contribuições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1.470.700,00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1.107.939,19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75,33</a:t>
                      </a: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24383214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Receita Patrimonial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2.633.635,00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2.964.143,56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112,55</a:t>
                      </a: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3155028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Receita Agropecuária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41536598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Receita Industrial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28275973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Receita de Serviços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793.000,00 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552.143,22</a:t>
                      </a: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69,63</a:t>
                      </a: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14927957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Transferências Correntes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25.893.918,71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16.349.871,19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63,14</a:t>
                      </a: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11834564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Outras Rec. Correntes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635.015,00 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422.074,96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66,47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36071364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– Receitas de Capital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3.515.775,27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1.178.839,74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33,53</a:t>
                      </a:r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14564434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Operações de Crédito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14769816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Alienação de Bens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557.100,00 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2393766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pt-BR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Amort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de Empréstimos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24626874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Transfer. De Capital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2.848.405,27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530.550,00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18,63</a:t>
                      </a: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3781933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Outras Rec. De Capital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110.270,00 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91.189,74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82,70</a:t>
                      </a: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1876121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(-)  </a:t>
                      </a:r>
                      <a:r>
                        <a:rPr lang="pt-BR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Deduç</a:t>
                      </a: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da Receita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4.003.336,00</a:t>
                      </a: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2.431.615,47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60,74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39585558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 – Receitas </a:t>
                      </a:r>
                      <a:r>
                        <a:rPr lang="pt-BR" sz="16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Intraorçamentárias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3.540.450,00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2.299.088,10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64,94</a:t>
                      </a: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28763003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da Receita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35.859.827,98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23.406.822,83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65,27</a:t>
                      </a: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506593383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="" xmlns:a16="http://schemas.microsoft.com/office/drawing/2014/main" id="{B25F8FF4-47B3-0F6D-CDFE-E5FB08656D44}"/>
              </a:ext>
            </a:extLst>
          </p:cNvPr>
          <p:cNvSpPr txBox="1"/>
          <p:nvPr/>
        </p:nvSpPr>
        <p:spPr>
          <a:xfrm>
            <a:off x="890631" y="6440753"/>
            <a:ext cx="104107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Fonte: Balancete da Receita</a:t>
            </a:r>
            <a:endParaRPr lang="pt-BR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="" xmlns:a16="http://schemas.microsoft.com/office/drawing/2014/main" id="{CFD42BEF-E13A-8E31-CC66-7E7CC25AD2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93" y="154060"/>
            <a:ext cx="764582" cy="795048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="" xmlns:a16="http://schemas.microsoft.com/office/drawing/2014/main" id="{02A1FEAA-3E92-6631-5091-A8A48884EBB6}"/>
              </a:ext>
            </a:extLst>
          </p:cNvPr>
          <p:cNvSpPr txBox="1"/>
          <p:nvPr/>
        </p:nvSpPr>
        <p:spPr>
          <a:xfrm>
            <a:off x="1145174" y="135467"/>
            <a:ext cx="997575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	Estado do Rio Grande do Sul</a:t>
            </a:r>
          </a:p>
          <a:p>
            <a:r>
              <a:rPr lang="pt-BR" dirty="0"/>
              <a:t>	Prefeitura Municipal de Cerro Branco</a:t>
            </a:r>
          </a:p>
          <a:p>
            <a:r>
              <a:rPr lang="pt-BR" dirty="0"/>
              <a:t>	Secretaria Municipal de Finanças</a:t>
            </a:r>
          </a:p>
        </p:txBody>
      </p:sp>
    </p:spTree>
    <p:extLst>
      <p:ext uri="{BB962C8B-B14F-4D97-AF65-F5344CB8AC3E}">
        <p14:creationId xmlns:p14="http://schemas.microsoft.com/office/powerpoint/2010/main" val="3601174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E90BD46D-1CAD-4DA8-0E2B-F40F7B7665B3}"/>
              </a:ext>
            </a:extLst>
          </p:cNvPr>
          <p:cNvSpPr txBox="1"/>
          <p:nvPr/>
        </p:nvSpPr>
        <p:spPr>
          <a:xfrm>
            <a:off x="723858" y="1221935"/>
            <a:ext cx="10397067" cy="5144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O total das Receitas Correntes previsto para o período 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considerado (</a:t>
            </a:r>
            <a:r>
              <a:rPr lang="pt-B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janeiro a agosto)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acordo com a programação financeira,  foi de 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R$ 21.871.292,50.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 valores realizados corresponderam a R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$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22.360.510,46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superando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2,24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%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 meta estabelecida. Nesse grupo, as receitas mais significativas são as receitas Tributárias e as Transferências Correntes, que figuraram, respectivamente, com 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5,14%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</a:t>
            </a:r>
            <a:r>
              <a:rPr lang="pt-B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69,85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%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total da receita orçamentária realizada, sobressaindo-se o </a:t>
            </a:r>
            <a:r>
              <a:rPr lang="pt-B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bom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desempenho das Patrimoniais, que apresentaram variação </a:t>
            </a:r>
            <a:r>
              <a:rPr lang="pt-B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positiva 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relação ao previsto para o período, correspondendo a  56,50% do valor projetado para o exercício.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  	Conforme o balancete divulgado, a Receita Tributária atingiu, até o final do quadrimestre em análise, o montante de R$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1.204.092,24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que, confrontada com a previsão constante na programação financeira de R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$ 1.077.403,33 e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representa uma realização de </a:t>
            </a:r>
            <a:r>
              <a:rPr lang="pt-B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111,76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%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 projeção para o </a:t>
            </a:r>
            <a:r>
              <a:rPr lang="pt-B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ano. </a:t>
            </a:r>
            <a:endParaRPr lang="pt-BR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		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="" xmlns:a16="http://schemas.microsoft.com/office/drawing/2014/main" id="{AE17BDD8-3D1B-CFB7-E9E9-29B50300AB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93" y="154060"/>
            <a:ext cx="764582" cy="795048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="" xmlns:a16="http://schemas.microsoft.com/office/drawing/2014/main" id="{E51A8B07-254C-CE19-BD02-255218FBF820}"/>
              </a:ext>
            </a:extLst>
          </p:cNvPr>
          <p:cNvSpPr txBox="1"/>
          <p:nvPr/>
        </p:nvSpPr>
        <p:spPr>
          <a:xfrm>
            <a:off x="1145174" y="135467"/>
            <a:ext cx="997575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	Estado do Rio Grande do Sul</a:t>
            </a:r>
          </a:p>
          <a:p>
            <a:r>
              <a:rPr lang="pt-BR" dirty="0"/>
              <a:t>	Prefeitura Municipal de Cerro Branco</a:t>
            </a:r>
          </a:p>
          <a:p>
            <a:r>
              <a:rPr lang="pt-BR" dirty="0"/>
              <a:t>	Secretaria Municipal de Finanças</a:t>
            </a:r>
          </a:p>
        </p:txBody>
      </p:sp>
    </p:spTree>
    <p:extLst>
      <p:ext uri="{BB962C8B-B14F-4D97-AF65-F5344CB8AC3E}">
        <p14:creationId xmlns:p14="http://schemas.microsoft.com/office/powerpoint/2010/main" val="3182519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1FBE035A-7921-AF98-3F61-582F6C74A165}"/>
              </a:ext>
            </a:extLst>
          </p:cNvPr>
          <p:cNvSpPr txBox="1"/>
          <p:nvPr/>
        </p:nvSpPr>
        <p:spPr>
          <a:xfrm>
            <a:off x="760949" y="1951932"/>
            <a:ext cx="10744200" cy="43499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pt-B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   I P T U arrecadou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41,14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% </a:t>
            </a:r>
            <a:r>
              <a:rPr lang="pt-B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 meta anual, ou seja, previa-se o ingresso de R$ 270.000,00, tendo sido arrecadados R$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192.028,17</a:t>
            </a:r>
            <a:r>
              <a:rPr lang="pt-BR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pt-B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Esta receita tem relação direta com o  valor venal dos imóveis, tendo sido impactada </a:t>
            </a:r>
            <a:r>
              <a:rPr lang="pt-B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negativamente </a:t>
            </a:r>
            <a:r>
              <a:rPr lang="pt-B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pela </a:t>
            </a:r>
            <a:r>
              <a:rPr lang="pt-BR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desatualização </a:t>
            </a:r>
            <a:r>
              <a:rPr lang="pt-B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cadastro imobiliário do Município.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O Imposto de Renda Retido na Fonte ap</a:t>
            </a: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ós decisão do STF datada de outubro/2021 tornou-se uma importante fonte de receita, conforme Instrução Normativa Nº1.234/2012 passou a ser de propriedade dos municípios, ficando retido no período de janeiro a </a:t>
            </a:r>
            <a:r>
              <a:rPr lang="pt-B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agosto o  </a:t>
            </a: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valor de R$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535.390,33 </a:t>
            </a:r>
            <a:r>
              <a:rPr lang="pt-BR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 uma previsão anual de R$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785.200,00</a:t>
            </a:r>
            <a:r>
              <a:rPr lang="pt-BR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portanto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68,19 </a:t>
            </a:r>
            <a:r>
              <a:rPr lang="pt-BR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pt-BR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 previsão para o ano.</a:t>
            </a:r>
            <a:endParaRPr lang="pt-BR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Do Imposto sobre Transmissão de Bens Imóveis – ITBI, para o qual havia uma projeção de R</a:t>
            </a:r>
            <a:r>
              <a:rPr lang="pt-BR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$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120.300,00</a:t>
            </a:r>
            <a:r>
              <a:rPr lang="pt-BR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pt-B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 o ano, acumulou-se uma arrecadação de R</a:t>
            </a:r>
            <a:r>
              <a:rPr lang="pt-BR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$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88.061,02, representando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73,20 </a:t>
            </a:r>
            <a:r>
              <a:rPr lang="pt-BR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% </a:t>
            </a:r>
            <a:r>
              <a:rPr lang="pt-B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valor previsto para o exercício. 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96B48237-4CDB-742F-D364-8F3051C7F3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93" y="154060"/>
            <a:ext cx="764582" cy="795048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D3C26EF2-925F-17DE-1CC0-B11DEF71D14F}"/>
              </a:ext>
            </a:extLst>
          </p:cNvPr>
          <p:cNvSpPr txBox="1"/>
          <p:nvPr/>
        </p:nvSpPr>
        <p:spPr>
          <a:xfrm>
            <a:off x="1145174" y="135467"/>
            <a:ext cx="997575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	Estado do Rio Grande do Sul</a:t>
            </a:r>
          </a:p>
          <a:p>
            <a:r>
              <a:rPr lang="pt-BR" dirty="0"/>
              <a:t>	Prefeitura Municipal de Cerro Branco</a:t>
            </a:r>
          </a:p>
          <a:p>
            <a:r>
              <a:rPr lang="pt-BR" dirty="0"/>
              <a:t>	Secretaria Municipal de Finanças</a:t>
            </a:r>
          </a:p>
        </p:txBody>
      </p:sp>
    </p:spTree>
    <p:extLst>
      <p:ext uri="{BB962C8B-B14F-4D97-AF65-F5344CB8AC3E}">
        <p14:creationId xmlns:p14="http://schemas.microsoft.com/office/powerpoint/2010/main" val="3806975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79E0C4E8-20D5-27C0-C0B9-7E3A42D4DD6A}"/>
              </a:ext>
            </a:extLst>
          </p:cNvPr>
          <p:cNvSpPr txBox="1"/>
          <p:nvPr/>
        </p:nvSpPr>
        <p:spPr>
          <a:xfrm>
            <a:off x="550333" y="1559377"/>
            <a:ext cx="10871200" cy="27905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Em relação ao   I S </a:t>
            </a:r>
            <a:r>
              <a:rPr lang="pt-BR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 N, a arrecadação no período foi de R$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229.427,11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que representa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87,23 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%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 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previsão anual de R$ 263.000,00.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 bom</a:t>
            </a:r>
            <a:r>
              <a:rPr lang="pt-B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desempenho dessa importante fonte de receita municipal, deve-se à retenção realizada pelo município nas notas fiscais de prestação de serviço.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	As taxas apresentaram o ingresso de R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$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96.152,34 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,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contra uma projeção de R$ 145.240,00. Arrecadou-se, portanto, </a:t>
            </a:r>
            <a:r>
              <a:rPr lang="pt-B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66,20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%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 meta anual.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	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575257F0-67AC-194F-B397-78C3C6A966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93" y="154060"/>
            <a:ext cx="764582" cy="795048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="" xmlns:a16="http://schemas.microsoft.com/office/drawing/2014/main" id="{E1597FE0-D235-63E8-6695-BEE9C5A83313}"/>
              </a:ext>
            </a:extLst>
          </p:cNvPr>
          <p:cNvSpPr txBox="1"/>
          <p:nvPr/>
        </p:nvSpPr>
        <p:spPr>
          <a:xfrm>
            <a:off x="1145174" y="135467"/>
            <a:ext cx="997575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	Estado do Rio Grande do Sul</a:t>
            </a:r>
          </a:p>
          <a:p>
            <a:r>
              <a:rPr lang="pt-BR" dirty="0"/>
              <a:t>	Prefeitura Municipal de Cerro Branco</a:t>
            </a:r>
          </a:p>
          <a:p>
            <a:r>
              <a:rPr lang="pt-BR" dirty="0"/>
              <a:t>	Secretaria Municipal de Finanças</a:t>
            </a:r>
          </a:p>
        </p:txBody>
      </p:sp>
    </p:spTree>
    <p:extLst>
      <p:ext uri="{BB962C8B-B14F-4D97-AF65-F5344CB8AC3E}">
        <p14:creationId xmlns:p14="http://schemas.microsoft.com/office/powerpoint/2010/main" val="3466292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="" xmlns:a16="http://schemas.microsoft.com/office/drawing/2014/main" id="{5161F279-78FF-8954-8BB1-49755C3383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601274"/>
              </p:ext>
            </p:extLst>
          </p:nvPr>
        </p:nvGraphicFramePr>
        <p:xfrm>
          <a:off x="908806" y="2223868"/>
          <a:ext cx="10385270" cy="2926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78108">
                  <a:extLst>
                    <a:ext uri="{9D8B030D-6E8A-4147-A177-3AD203B41FA5}">
                      <a16:colId xmlns="" xmlns:a16="http://schemas.microsoft.com/office/drawing/2014/main" val="2439563441"/>
                    </a:ext>
                  </a:extLst>
                </a:gridCol>
                <a:gridCol w="2051854">
                  <a:extLst>
                    <a:ext uri="{9D8B030D-6E8A-4147-A177-3AD203B41FA5}">
                      <a16:colId xmlns="" xmlns:a16="http://schemas.microsoft.com/office/drawing/2014/main" val="648271765"/>
                    </a:ext>
                  </a:extLst>
                </a:gridCol>
                <a:gridCol w="2427426">
                  <a:extLst>
                    <a:ext uri="{9D8B030D-6E8A-4147-A177-3AD203B41FA5}">
                      <a16:colId xmlns="" xmlns:a16="http://schemas.microsoft.com/office/drawing/2014/main" val="222040727"/>
                    </a:ext>
                  </a:extLst>
                </a:gridCol>
                <a:gridCol w="1427882">
                  <a:extLst>
                    <a:ext uri="{9D8B030D-6E8A-4147-A177-3AD203B41FA5}">
                      <a16:colId xmlns="" xmlns:a16="http://schemas.microsoft.com/office/drawing/2014/main" val="24520787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just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DISCRIMINAÇÃO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Previsão Anual (A)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Realizada no Período (B)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(B/A)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5886252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Impostos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1.355.700,00</a:t>
                      </a:r>
                      <a:r>
                        <a:rPr lang="pt-BR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557.788,20</a:t>
                      </a:r>
                      <a:r>
                        <a:rPr lang="pt-BR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41,14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1315774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I  P  T  U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270.000,00 </a:t>
                      </a:r>
                      <a:endParaRPr lang="pt-BR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192.028,17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71,12</a:t>
                      </a:r>
                      <a:r>
                        <a:rPr lang="pt-BR" sz="1600" b="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b="0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33296650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I  R  R  F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785.200,00</a:t>
                      </a:r>
                      <a:r>
                        <a:rPr lang="pt-BR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535.390,33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68,19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21235575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I  T  B  I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120.300,00 </a:t>
                      </a:r>
                      <a:endParaRPr lang="pt-BR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88.061,02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73,20</a:t>
                      </a:r>
                      <a:r>
                        <a:rPr lang="pt-BR" sz="1600" b="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b="0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35929752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I  S  S Q  N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263.000,00</a:t>
                      </a:r>
                      <a:r>
                        <a:rPr lang="pt-BR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229.427,11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87,23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2370872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Taxas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145.240,00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96.152,34</a:t>
                      </a:r>
                      <a:r>
                        <a:rPr lang="pt-B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66,20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1399888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Taxas p/ Exerc. Poder de Polícia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83.140,00 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48.348,24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58,15</a:t>
                      </a:r>
                      <a:r>
                        <a:rPr lang="pt-BR" sz="1600" b="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b="0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31559997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Taxas p/ Prestação de Serviços</a:t>
                      </a:r>
                      <a:endParaRPr lang="pt-BR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62.100,00 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47.804,10</a:t>
                      </a:r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76,98</a:t>
                      </a:r>
                      <a:r>
                        <a:rPr lang="pt-BR" sz="1600" b="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b="0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17488634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Contribuição de Melhorias</a:t>
                      </a:r>
                      <a:endParaRPr lang="pt-BR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165,00 </a:t>
                      </a:r>
                      <a:endParaRPr lang="pt-BR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0,00 </a:t>
                      </a:r>
                      <a:endParaRPr lang="pt-BR" sz="16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r>
                        <a:rPr lang="pt-BR" sz="1600" b="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b="0" dirty="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8843832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das Receitas Tributárias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1.501.105,00</a:t>
                      </a: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653.940,54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43,56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3349230771"/>
                  </a:ext>
                </a:extLst>
              </a:tr>
            </a:tbl>
          </a:graphicData>
        </a:graphic>
      </p:graphicFrame>
      <p:pic>
        <p:nvPicPr>
          <p:cNvPr id="3" name="Imagem 2">
            <a:extLst>
              <a:ext uri="{FF2B5EF4-FFF2-40B4-BE49-F238E27FC236}">
                <a16:creationId xmlns="" xmlns:a16="http://schemas.microsoft.com/office/drawing/2014/main" id="{DF356D82-E28E-B78D-31B5-F47B91DD1A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93" y="154060"/>
            <a:ext cx="764582" cy="795048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="" xmlns:a16="http://schemas.microsoft.com/office/drawing/2014/main" id="{FE25E378-B25A-B218-0FFB-37DE779C40BF}"/>
              </a:ext>
            </a:extLst>
          </p:cNvPr>
          <p:cNvSpPr txBox="1"/>
          <p:nvPr/>
        </p:nvSpPr>
        <p:spPr>
          <a:xfrm>
            <a:off x="1145174" y="135467"/>
            <a:ext cx="997575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	Estado do Rio Grande do Sul</a:t>
            </a:r>
          </a:p>
          <a:p>
            <a:r>
              <a:rPr lang="pt-BR" dirty="0"/>
              <a:t>	Prefeitura Municipal de Cerro Branco</a:t>
            </a:r>
          </a:p>
          <a:p>
            <a:r>
              <a:rPr lang="pt-BR" dirty="0"/>
              <a:t>	Secretaria Municipal de Finanças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="" xmlns:a16="http://schemas.microsoft.com/office/drawing/2014/main" id="{0B59FC84-6D02-0590-3C32-0957A8F820B6}"/>
              </a:ext>
            </a:extLst>
          </p:cNvPr>
          <p:cNvSpPr txBox="1"/>
          <p:nvPr/>
        </p:nvSpPr>
        <p:spPr>
          <a:xfrm>
            <a:off x="908807" y="1511273"/>
            <a:ext cx="103743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QUADRO 2 – Receitas Tributárias</a:t>
            </a:r>
          </a:p>
        </p:txBody>
      </p:sp>
    </p:spTree>
    <p:extLst>
      <p:ext uri="{BB962C8B-B14F-4D97-AF65-F5344CB8AC3E}">
        <p14:creationId xmlns:p14="http://schemas.microsoft.com/office/powerpoint/2010/main" val="2047278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2AB5A7EC-5236-2E82-DE5B-641817353985}"/>
              </a:ext>
            </a:extLst>
          </p:cNvPr>
          <p:cNvSpPr txBox="1"/>
          <p:nvPr/>
        </p:nvSpPr>
        <p:spPr>
          <a:xfrm>
            <a:off x="400464" y="1238411"/>
            <a:ext cx="1146517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As Receitas de Contribuições acumularam no ano, até o mês de </a:t>
            </a:r>
            <a:r>
              <a:rPr lang="pt-B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agosto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valor R$ 463.031,92, correspondendo a  37,48% da previsão anual. As receitas mais expressivas nesse grupo decorrentes da   Contribuição para o Custeio do Serviço de Iluminação Pública registraram uma arrecadação de 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R$ 39.410,47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correspondendo a 34,25% da projeção anual. </a:t>
            </a:r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45FC15BD-A534-E75C-E407-55B2626F9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93" y="154060"/>
            <a:ext cx="764582" cy="795048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F96A373C-280F-E7D2-4CF3-D64DBFE9DBC3}"/>
              </a:ext>
            </a:extLst>
          </p:cNvPr>
          <p:cNvSpPr txBox="1"/>
          <p:nvPr/>
        </p:nvSpPr>
        <p:spPr>
          <a:xfrm>
            <a:off x="1145174" y="135467"/>
            <a:ext cx="997575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	Estado do Rio Grande do Sul</a:t>
            </a:r>
          </a:p>
          <a:p>
            <a:r>
              <a:rPr lang="pt-BR" dirty="0"/>
              <a:t>	Prefeitura Municipal de Cerro Branco</a:t>
            </a:r>
          </a:p>
          <a:p>
            <a:r>
              <a:rPr lang="pt-BR" dirty="0"/>
              <a:t>	Secretaria Municipal de Finanças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="" xmlns:a16="http://schemas.microsoft.com/office/drawing/2014/main" id="{7E727F53-5A6E-4BAF-E745-A3FB9F299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410612"/>
              </p:ext>
            </p:extLst>
          </p:nvPr>
        </p:nvGraphicFramePr>
        <p:xfrm>
          <a:off x="726831" y="3429000"/>
          <a:ext cx="10914076" cy="2449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27140">
                  <a:extLst>
                    <a:ext uri="{9D8B030D-6E8A-4147-A177-3AD203B41FA5}">
                      <a16:colId xmlns="" xmlns:a16="http://schemas.microsoft.com/office/drawing/2014/main" val="1099493898"/>
                    </a:ext>
                  </a:extLst>
                </a:gridCol>
                <a:gridCol w="2284456">
                  <a:extLst>
                    <a:ext uri="{9D8B030D-6E8A-4147-A177-3AD203B41FA5}">
                      <a16:colId xmlns="" xmlns:a16="http://schemas.microsoft.com/office/drawing/2014/main" val="3134775850"/>
                    </a:ext>
                  </a:extLst>
                </a:gridCol>
                <a:gridCol w="2284456">
                  <a:extLst>
                    <a:ext uri="{9D8B030D-6E8A-4147-A177-3AD203B41FA5}">
                      <a16:colId xmlns="" xmlns:a16="http://schemas.microsoft.com/office/drawing/2014/main" val="3024413573"/>
                    </a:ext>
                  </a:extLst>
                </a:gridCol>
                <a:gridCol w="1418024">
                  <a:extLst>
                    <a:ext uri="{9D8B030D-6E8A-4147-A177-3AD203B41FA5}">
                      <a16:colId xmlns="" xmlns:a16="http://schemas.microsoft.com/office/drawing/2014/main" val="17983183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4889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indent="4889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DISCRIMINAÇÃO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Previsão Anual (A)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Realizada no Período (B)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(B/A)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9759314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889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Contribuições Sociais</a:t>
                      </a:r>
                      <a:endParaRPr lang="pt-B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pt-BR" sz="18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1.120.200,00</a:t>
                      </a:r>
                      <a:endParaRPr lang="pt-B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789.883,95</a:t>
                      </a: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70,51</a:t>
                      </a: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 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10646731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889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Contribuições Previdenciárias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1.120.200,00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789.883,95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70,51</a:t>
                      </a: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5804011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889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Outras Contribuições Sociais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0,00 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28892746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889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Contribuições Econômicas</a:t>
                      </a:r>
                      <a:endParaRPr lang="pt-B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0,00 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4818528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889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Contribuição p/Custeio Ilum. Pública</a:t>
                      </a:r>
                      <a:endParaRPr lang="pt-B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115.065,00</a:t>
                      </a:r>
                      <a:endParaRPr lang="pt-B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78.301,34</a:t>
                      </a:r>
                      <a:r>
                        <a:rPr lang="pt-B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68,05</a:t>
                      </a: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40096146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889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das Receitas de Contribuições</a:t>
                      </a:r>
                      <a:endParaRPr lang="pt-B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1.235.265,00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868.185,29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70,28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="" xmlns:a16="http://schemas.microsoft.com/office/drawing/2014/main" val="207152465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="" xmlns:a16="http://schemas.microsoft.com/office/drawing/2014/main" id="{F3767EDC-87D6-D016-891C-EC7B4BBA1E2A}"/>
              </a:ext>
            </a:extLst>
          </p:cNvPr>
          <p:cNvSpPr txBox="1"/>
          <p:nvPr/>
        </p:nvSpPr>
        <p:spPr>
          <a:xfrm>
            <a:off x="726831" y="2728044"/>
            <a:ext cx="109140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QUADRO 3 – Receitas de Contribuições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4611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3011</TotalTime>
  <Words>797</Words>
  <Application>Microsoft Office PowerPoint</Application>
  <PresentationFormat>Personalizar</PresentationFormat>
  <Paragraphs>512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5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Gilberto</dc:creator>
  <cp:lastModifiedBy>Camara</cp:lastModifiedBy>
  <cp:revision>174</cp:revision>
  <cp:lastPrinted>2023-09-25T21:15:28Z</cp:lastPrinted>
  <dcterms:created xsi:type="dcterms:W3CDTF">2022-09-17T20:04:00Z</dcterms:created>
  <dcterms:modified xsi:type="dcterms:W3CDTF">2023-09-26T18:18:17Z</dcterms:modified>
</cp:coreProperties>
</file>